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4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8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4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10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98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57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9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2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5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8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3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2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5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9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9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5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047F0C-E1EA-435D-896C-7AE34901B05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0ADAB3-324B-4E9A-B39B-79D148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46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ppraisalfoundation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area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ro.net/conference_presentations.php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C10B67-EE67-44DE-940D-8EEE541612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52" y="0"/>
            <a:ext cx="539549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7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2170">
              <a:schemeClr val="tx2"/>
            </a:gs>
            <a:gs pos="10000">
              <a:schemeClr val="bg2"/>
            </a:gs>
            <a:gs pos="100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FF2239-2FC0-4825-B9B5-D02477EF9A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94" y="-1"/>
            <a:ext cx="546501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0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170">
              <a:schemeClr val="tx2"/>
            </a:gs>
            <a:gs pos="10000">
              <a:schemeClr val="bg2"/>
            </a:gs>
            <a:gs pos="100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3DF1095-4123-4DF3-8E59-26EB45B59B1A}"/>
              </a:ext>
            </a:extLst>
          </p:cNvPr>
          <p:cNvSpPr/>
          <p:nvPr/>
        </p:nvSpPr>
        <p:spPr>
          <a:xfrm>
            <a:off x="0" y="0"/>
            <a:ext cx="9144000" cy="701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750"/>
              </a:spcAft>
            </a:pPr>
            <a:r>
              <a:rPr lang="en-US" sz="2400" b="1" u="sng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FHFA APPRAISAL INDUSTRY WORKSHOP Washington DC, 10-11-2017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fontAlgn="base">
              <a:lnSpc>
                <a:spcPts val="1650"/>
              </a:lnSpc>
              <a:spcAft>
                <a:spcPts val="75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 fontAlgn="base">
              <a:lnSpc>
                <a:spcPts val="1650"/>
              </a:lnSpc>
              <a:spcAft>
                <a:spcPts val="750"/>
              </a:spcAft>
            </a:pPr>
            <a:r>
              <a:rPr lang="en-US" sz="2000" b="1" u="sng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Discussion Points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fontAlgn="base">
              <a:lnSpc>
                <a:spcPts val="1650"/>
              </a:lnSpc>
              <a:spcAft>
                <a:spcPts val="750"/>
              </a:spcAft>
            </a:pP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fontAlgn="base">
              <a:lnSpc>
                <a:spcPts val="1650"/>
              </a:lnSpc>
              <a:spcAft>
                <a:spcPts val="750"/>
              </a:spcAft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70C0">
                      <a:alpha val="76000"/>
                    </a:srgbClr>
                  </a:outerShdw>
                </a:effectLst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Under the umbrella of industry challenges, specific issues identified and discussed by industry participants included: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rgbClr val="0070C0">
                    <a:alpha val="76000"/>
                  </a:srgbClr>
                </a:outerShdw>
              </a:effectLst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81000" marR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Licensing requirements and appraiser shortages;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appraisal fees and short turn-times contribute to shortages in rural markets;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need for alternative paths to licensure to the college degree requirements;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source of meaningful training for new appraisers;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Adding provisions in licensing requirements that would allow trainees to gain practical experience; and,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of technology to help trainees gain practical experience.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fontAlgn="base">
              <a:lnSpc>
                <a:spcPts val="1650"/>
              </a:lnSpc>
              <a:spcAft>
                <a:spcPts val="750"/>
              </a:spcAft>
            </a:pP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fontAlgn="base">
              <a:lnSpc>
                <a:spcPts val="1650"/>
              </a:lnSpc>
              <a:spcAft>
                <a:spcPts val="750"/>
              </a:spcAft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discussing modernization of the appraisal process and developing possible solutions to current challenges, industry participants shared the following views: 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81000" marR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need for updated appraisal forms and/or data structures;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of technology to train appraisers;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 relevant data, available to the Enterprises, could be provided to appraisers; and,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 to the appraisal problem that address the gap between the use of automated valuation models and a full appraisal.</a:t>
            </a:r>
            <a:endParaRPr lang="en-US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2170">
              <a:schemeClr val="tx2"/>
            </a:gs>
            <a:gs pos="10000">
              <a:schemeClr val="bg2"/>
            </a:gs>
            <a:gs pos="100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5488A0-FBDD-4E3B-86B9-86AF7F8381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68" y="0"/>
            <a:ext cx="4646863" cy="87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01F07E-8279-47C7-8620-34F6844937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68" y="871622"/>
            <a:ext cx="4646863" cy="469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E0F772-7527-4BD3-9E28-AE5AE79995B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68" y="5476106"/>
            <a:ext cx="4646863" cy="1381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1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2170">
              <a:schemeClr val="tx2"/>
            </a:gs>
            <a:gs pos="10000">
              <a:schemeClr val="bg2"/>
            </a:gs>
            <a:gs pos="100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9442C6-B29C-4E19-92CE-3078CB35D8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82" y="0"/>
            <a:ext cx="4658436" cy="50355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7D7CA99-5CBE-471D-AE37-90F2BF038EC3}"/>
              </a:ext>
            </a:extLst>
          </p:cNvPr>
          <p:cNvSpPr/>
          <p:nvPr/>
        </p:nvSpPr>
        <p:spPr>
          <a:xfrm>
            <a:off x="1667181" y="5158532"/>
            <a:ext cx="693306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more details and information regarding qualification criteria: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fontAlgn="base"/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2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r>
              <a:rPr lang="en-US" sz="1600" u="sng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www.TheAppraisalFoundation.org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 and Qualifications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 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fontAlgn="base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fontAlgn="base"/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www.NCAREA.org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under </a:t>
            </a: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 tab</a:t>
            </a:r>
            <a:endParaRPr lang="en-US" sz="1600" dirty="0">
              <a:solidFill>
                <a:schemeClr val="accent6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6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2170">
              <a:schemeClr val="tx2"/>
            </a:gs>
            <a:gs pos="10000">
              <a:schemeClr val="bg2"/>
            </a:gs>
            <a:gs pos="100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DA9DCC-3D47-4A2C-927A-0DF35EE63A45}"/>
              </a:ext>
            </a:extLst>
          </p:cNvPr>
          <p:cNvSpPr/>
          <p:nvPr/>
        </p:nvSpPr>
        <p:spPr>
          <a:xfrm>
            <a:off x="0" y="105013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Highlights 2017 AARO Fall Conference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October 13-16, Washington DC</a:t>
            </a:r>
            <a:r>
              <a:rPr lang="en-US" sz="16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Updates from the Feds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Appraisal Foundation (TAF) ~David Bunton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Appraisal Subcommittee (ASC) ~Jim Park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Consumer Finance Protection Bureau (CFPB) ~Veronica Spicer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 of Review Appraisers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Role of Appraisal Review in a Regulator’s Mission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~Amy McClellan and Stephen Wagner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Trainee Regulatory Programs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Concepts and Best Practices in an Evolving Industry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~Debi Jones, Greg Stephens and Craig Morley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b="1" u="sng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u="sng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Appraiser Independence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Appraiser Independence and AMCs - Is it true Independence?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~Frank Gregoire and Alan Hummel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can review these presentations by going to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https://www.aaro.net/conference_presentations.php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4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2170">
              <a:schemeClr val="tx2"/>
            </a:gs>
            <a:gs pos="10000">
              <a:schemeClr val="bg2"/>
            </a:gs>
            <a:gs pos="100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FE869CA-D2EC-4CFC-BB2F-59ED51EEB3D3}"/>
              </a:ext>
            </a:extLst>
          </p:cNvPr>
          <p:cNvSpPr/>
          <p:nvPr/>
        </p:nvSpPr>
        <p:spPr>
          <a:xfrm>
            <a:off x="0" y="6744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TRAINEE REGULATORY PROGRAMS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fontAlgn="base"/>
            <a:r>
              <a:rPr lang="en-US" sz="1400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 or Cloud Based Experience Log 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to Trainee, Mentor and Regulator 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Proactive Not Reactive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Easier For All Parties to Monitor Progress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Requires Periodic Entries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Prevents Attempts at Recreating Years Worth of Experience 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Little to No Cost 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Reduces Paperwork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Noteworthy Bold"/>
                <a:ea typeface="Times New Roman" panose="02020603050405020304" pitchFamily="18" charset="0"/>
                <a:cs typeface="Noteworthy Bold"/>
              </a:rPr>
              <a:t>‐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 Reviews 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Opportunity for Learning and Feedback 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Helps Identify Problems Earlier in the Process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Saves Time During the Final Review 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 to Issue Licenses More Quickly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9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2170">
              <a:schemeClr val="tx2"/>
            </a:gs>
            <a:gs pos="10000">
              <a:schemeClr val="bg2"/>
            </a:gs>
            <a:gs pos="100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46BC0CD-E45D-472A-A0D1-E7CEA87AFE1D}"/>
              </a:ext>
            </a:extLst>
          </p:cNvPr>
          <p:cNvSpPr/>
          <p:nvPr/>
        </p:nvSpPr>
        <p:spPr>
          <a:xfrm>
            <a:off x="0" y="1166842"/>
            <a:ext cx="9143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Home Measurements: Should it be regulated?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ANSI Standards for Measuring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ANSI needs to be mandated for anyone who measures square footage for the public.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Organizations such as NAR should mandate brokers enter square footage into the MLS correctly.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Teach “how to” and “why” it matters.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Need to understand every step and recognize mistakes.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Qualified vs Competent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7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</TotalTime>
  <Words>38</Words>
  <Application>Microsoft Office PowerPoint</Application>
  <PresentationFormat>On-screen Show (4:3)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MS Mincho</vt:lpstr>
      <vt:lpstr>Arial</vt:lpstr>
      <vt:lpstr>Cambria</vt:lpstr>
      <vt:lpstr>Century Gothic</vt:lpstr>
      <vt:lpstr>Helvetica</vt:lpstr>
      <vt:lpstr>Noteworthy Bold</vt:lpstr>
      <vt:lpstr>Symbol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stomp</dc:creator>
  <cp:lastModifiedBy>NCREA</cp:lastModifiedBy>
  <cp:revision>18</cp:revision>
  <dcterms:created xsi:type="dcterms:W3CDTF">2018-04-08T16:18:12Z</dcterms:created>
  <dcterms:modified xsi:type="dcterms:W3CDTF">2018-04-09T21:36:16Z</dcterms:modified>
</cp:coreProperties>
</file>