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9.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1" r:id="rId5"/>
    <p:sldMasterId id="2147483706" r:id="rId6"/>
    <p:sldMasterId id="2147483810" r:id="rId7"/>
    <p:sldMasterId id="2147483892" r:id="rId8"/>
    <p:sldMasterId id="2147484113" r:id="rId9"/>
    <p:sldMasterId id="2147484123" r:id="rId10"/>
    <p:sldMasterId id="2147484136" r:id="rId11"/>
    <p:sldMasterId id="2147484140" r:id="rId12"/>
    <p:sldMasterId id="2147484162" r:id="rId13"/>
    <p:sldMasterId id="2147484166" r:id="rId14"/>
    <p:sldMasterId id="2147484170" r:id="rId15"/>
    <p:sldMasterId id="2147484174" r:id="rId16"/>
    <p:sldMasterId id="2147484215" r:id="rId17"/>
    <p:sldMasterId id="2147484240" r:id="rId18"/>
    <p:sldMasterId id="2147484342" r:id="rId19"/>
    <p:sldMasterId id="2147484472" r:id="rId20"/>
    <p:sldMasterId id="2147484603" r:id="rId21"/>
    <p:sldMasterId id="2147484680" r:id="rId22"/>
    <p:sldMasterId id="2147484708" r:id="rId23"/>
    <p:sldMasterId id="2147484842" r:id="rId24"/>
  </p:sldMasterIdLst>
  <p:notesMasterIdLst>
    <p:notesMasterId r:id="rId44"/>
  </p:notesMasterIdLst>
  <p:handoutMasterIdLst>
    <p:handoutMasterId r:id="rId45"/>
  </p:handoutMasterIdLst>
  <p:sldIdLst>
    <p:sldId id="987" r:id="rId25"/>
    <p:sldId id="997" r:id="rId26"/>
    <p:sldId id="998" r:id="rId27"/>
    <p:sldId id="1015" r:id="rId28"/>
    <p:sldId id="1016" r:id="rId29"/>
    <p:sldId id="999" r:id="rId30"/>
    <p:sldId id="1000" r:id="rId31"/>
    <p:sldId id="1010" r:id="rId32"/>
    <p:sldId id="1001" r:id="rId33"/>
    <p:sldId id="1011" r:id="rId34"/>
    <p:sldId id="1012" r:id="rId35"/>
    <p:sldId id="1013" r:id="rId36"/>
    <p:sldId id="1014" r:id="rId37"/>
    <p:sldId id="1002" r:id="rId38"/>
    <p:sldId id="1003" r:id="rId39"/>
    <p:sldId id="1004" r:id="rId40"/>
    <p:sldId id="1005" r:id="rId41"/>
    <p:sldId id="1006" r:id="rId42"/>
    <p:sldId id="1009" r:id="rId43"/>
  </p:sldIdLst>
  <p:sldSz cx="9144000" cy="6858000" type="screen4x3"/>
  <p:notesSz cx="68580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B"/>
    <a:srgbClr val="0070C0"/>
    <a:srgbClr val="002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7" autoAdjust="0"/>
    <p:restoredTop sz="77980" autoAdjust="0"/>
  </p:normalViewPr>
  <p:slideViewPr>
    <p:cSldViewPr>
      <p:cViewPr varScale="1">
        <p:scale>
          <a:sx n="53" d="100"/>
          <a:sy n="53" d="100"/>
        </p:scale>
        <p:origin x="428" y="40"/>
      </p:cViewPr>
      <p:guideLst>
        <p:guide orient="horz" pos="2160"/>
        <p:guide pos="2880"/>
      </p:guideLst>
    </p:cSldViewPr>
  </p:slideViewPr>
  <p:notesTextViewPr>
    <p:cViewPr>
      <p:scale>
        <a:sx n="1" d="1"/>
        <a:sy n="1" d="1"/>
      </p:scale>
      <p:origin x="0" y="0"/>
    </p:cViewPr>
  </p:notesTextViewPr>
  <p:sorterViewPr>
    <p:cViewPr>
      <p:scale>
        <a:sx n="162" d="100"/>
        <a:sy n="162" d="100"/>
      </p:scale>
      <p:origin x="0" y="98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18.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5.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tags" Target="tags/tag1.xml"/><Relationship Id="rId20" Type="http://schemas.openxmlformats.org/officeDocument/2006/relationships/slideMaster" Target="slideMasters/slideMaster17.xml"/><Relationship Id="rId41"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7BACBC94-ED5A-4167-A18A-AC4F25ED66D4}" type="datetimeFigureOut">
              <a:rPr lang="en-US" smtClean="0"/>
              <a:t>10/8/2018</a:t>
            </a:fld>
            <a:endParaRPr lang="en-US"/>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BB1AE1E3-F2F8-47FD-A4F8-C33348A375A7}" type="slidenum">
              <a:rPr lang="en-US" smtClean="0"/>
              <a:t>‹#›</a:t>
            </a:fld>
            <a:endParaRPr lang="en-US"/>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EDE499EE-2D9F-4E82-8CEA-F4B67D4E6FEC}" type="datetimeFigureOut">
              <a:rPr lang="en-US" smtClean="0"/>
              <a:t>10/8/2018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DA6F7D25-770E-4F77-8331-8C84F68246BD}" type="slidenum">
              <a:rPr lang="en-US" smtClean="0"/>
              <a:t>‹#›</a:t>
            </a:fld>
            <a:endParaRPr lang="en-US"/>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a:extLst>
              <a:ext uri="{FF2B5EF4-FFF2-40B4-BE49-F238E27FC236}">
                <a16:creationId xmlns:a16="http://schemas.microsoft.com/office/drawing/2014/main" id="{36BF4F22-B9C9-4584-B187-6AB33DC81A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87756CE-0F44-48DF-A8B5-FEF9224701E8}" type="slidenum">
              <a:rPr lang="en-US" altLang="en-US"/>
              <a:pPr eaLnBrk="1" hangingPunct="1">
                <a:spcBef>
                  <a:spcPct val="0"/>
                </a:spcBef>
              </a:pPr>
              <a:t>8</a:t>
            </a:fld>
            <a:endParaRPr lang="en-US" altLang="en-US"/>
          </a:p>
        </p:txBody>
      </p:sp>
      <p:sp>
        <p:nvSpPr>
          <p:cNvPr id="204803" name="Rectangle 2">
            <a:extLst>
              <a:ext uri="{FF2B5EF4-FFF2-40B4-BE49-F238E27FC236}">
                <a16:creationId xmlns:a16="http://schemas.microsoft.com/office/drawing/2014/main" id="{8A34B794-23DF-441C-BA69-FFF1C703C506}"/>
              </a:ext>
            </a:extLst>
          </p:cNvPr>
          <p:cNvSpPr>
            <a:spLocks noGrp="1" noRot="1" noChangeAspect="1" noChangeArrowheads="1" noTextEdit="1"/>
          </p:cNvSpPr>
          <p:nvPr>
            <p:ph type="sldImg"/>
          </p:nvPr>
        </p:nvSpPr>
        <p:spPr>
          <a:ln/>
        </p:spPr>
      </p:sp>
      <p:sp>
        <p:nvSpPr>
          <p:cNvPr id="204804" name="Rectangle 3">
            <a:extLst>
              <a:ext uri="{FF2B5EF4-FFF2-40B4-BE49-F238E27FC236}">
                <a16:creationId xmlns:a16="http://schemas.microsoft.com/office/drawing/2014/main" id="{716ED329-7550-4740-B459-EF7ADAE1A1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dirty="0"/>
              <a:t>Presenter 1</a:t>
            </a:r>
            <a:r>
              <a:rPr lang="en-US" altLang="en-US" sz="1000" dirty="0"/>
              <a:t>: The Tidewater process has been in existence since 2003.  It gets its name from where it began as a test case in the “Tidewater” region of Virginia (Norfolk, Virginia Beach, Hampton, and Portsmouth Virginia).  While the appraiser is not communicating a finding of value, the process does provide the lender or designee the opportunity to provide additional information prior to completion of the appraisal report. One of the goals of the Tidewater process is to reduce the amount of reconsiderations of value by giving lenders and interested parties an opportunity to provide relevant information prior to completion of the report.  </a:t>
            </a:r>
          </a:p>
          <a:p>
            <a:pPr eaLnBrk="1" hangingPunct="1"/>
            <a:endParaRPr lang="en-US" altLang="en-US" sz="1000" dirty="0"/>
          </a:p>
        </p:txBody>
      </p:sp>
    </p:spTree>
    <p:extLst>
      <p:ext uri="{BB962C8B-B14F-4D97-AF65-F5344CB8AC3E}">
        <p14:creationId xmlns:p14="http://schemas.microsoft.com/office/powerpoint/2010/main" val="340409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F7D25-770E-4F77-8331-8C84F68246BD}" type="slidenum">
              <a:rPr lang="en-US" smtClean="0"/>
              <a:t>9</a:t>
            </a:fld>
            <a:endParaRPr lang="en-US"/>
          </a:p>
        </p:txBody>
      </p:sp>
    </p:spTree>
    <p:extLst>
      <p:ext uri="{BB962C8B-B14F-4D97-AF65-F5344CB8AC3E}">
        <p14:creationId xmlns:p14="http://schemas.microsoft.com/office/powerpoint/2010/main" val="414972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a:extLst>
              <a:ext uri="{FF2B5EF4-FFF2-40B4-BE49-F238E27FC236}">
                <a16:creationId xmlns:a16="http://schemas.microsoft.com/office/drawing/2014/main" id="{AE997834-BEF2-4559-838A-E7DA0FDAC2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32BA460-B6AC-4A5C-B000-8BB94BA56E67}" type="slidenum">
              <a:rPr lang="en-US" altLang="en-US"/>
              <a:pPr eaLnBrk="1" hangingPunct="1">
                <a:spcBef>
                  <a:spcPct val="0"/>
                </a:spcBef>
              </a:pPr>
              <a:t>10</a:t>
            </a:fld>
            <a:endParaRPr lang="en-US" altLang="en-US"/>
          </a:p>
        </p:txBody>
      </p:sp>
      <p:sp>
        <p:nvSpPr>
          <p:cNvPr id="205827" name="Rectangle 2">
            <a:extLst>
              <a:ext uri="{FF2B5EF4-FFF2-40B4-BE49-F238E27FC236}">
                <a16:creationId xmlns:a16="http://schemas.microsoft.com/office/drawing/2014/main" id="{0FAF438B-5A0F-46A9-9496-2F4D2DC1E341}"/>
              </a:ext>
            </a:extLst>
          </p:cNvPr>
          <p:cNvSpPr>
            <a:spLocks noGrp="1" noRot="1" noChangeAspect="1" noChangeArrowheads="1" noTextEdit="1"/>
          </p:cNvSpPr>
          <p:nvPr>
            <p:ph type="sldImg"/>
          </p:nvPr>
        </p:nvSpPr>
        <p:spPr>
          <a:ln/>
        </p:spPr>
      </p:sp>
      <p:sp>
        <p:nvSpPr>
          <p:cNvPr id="205828" name="Rectangle 3">
            <a:extLst>
              <a:ext uri="{FF2B5EF4-FFF2-40B4-BE49-F238E27FC236}">
                <a16:creationId xmlns:a16="http://schemas.microsoft.com/office/drawing/2014/main" id="{CF518C49-F05C-4230-9B8E-94CB4CE0CD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There are two VA Circulars that outline the Tidewater process, 26-03-11 and 26-17-18.  Tidewater only applies to purchase transactions. While housing data sources have improved, there are still times when relevant sales are not readily available via traditional data sources. Using the Tidewater process gives lender or designee the opportunity to provide additional sales data that may support the contract price. </a:t>
            </a:r>
          </a:p>
        </p:txBody>
      </p:sp>
    </p:spTree>
    <p:extLst>
      <p:ext uri="{BB962C8B-B14F-4D97-AF65-F5344CB8AC3E}">
        <p14:creationId xmlns:p14="http://schemas.microsoft.com/office/powerpoint/2010/main" val="305773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a:extLst>
              <a:ext uri="{FF2B5EF4-FFF2-40B4-BE49-F238E27FC236}">
                <a16:creationId xmlns:a16="http://schemas.microsoft.com/office/drawing/2014/main" id="{36F8B081-EAD7-43D0-9172-9518DB241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9572E45-FD73-4DDF-ABC2-BA77B02883DC}" type="slidenum">
              <a:rPr lang="en-US" altLang="en-US"/>
              <a:pPr eaLnBrk="1" hangingPunct="1">
                <a:spcBef>
                  <a:spcPct val="0"/>
                </a:spcBef>
              </a:pPr>
              <a:t>11</a:t>
            </a:fld>
            <a:endParaRPr lang="en-US" altLang="en-US"/>
          </a:p>
        </p:txBody>
      </p:sp>
      <p:sp>
        <p:nvSpPr>
          <p:cNvPr id="206851" name="Rectangle 2">
            <a:extLst>
              <a:ext uri="{FF2B5EF4-FFF2-40B4-BE49-F238E27FC236}">
                <a16:creationId xmlns:a16="http://schemas.microsoft.com/office/drawing/2014/main" id="{BD641D18-CF77-41A9-9895-DFE9F0B33184}"/>
              </a:ext>
            </a:extLst>
          </p:cNvPr>
          <p:cNvSpPr>
            <a:spLocks noGrp="1" noRot="1" noChangeAspect="1" noChangeArrowheads="1" noTextEdit="1"/>
          </p:cNvSpPr>
          <p:nvPr>
            <p:ph type="sldImg"/>
          </p:nvPr>
        </p:nvSpPr>
        <p:spPr>
          <a:ln/>
        </p:spPr>
      </p:sp>
      <p:sp>
        <p:nvSpPr>
          <p:cNvPr id="206852" name="Rectangle 3">
            <a:extLst>
              <a:ext uri="{FF2B5EF4-FFF2-40B4-BE49-F238E27FC236}">
                <a16:creationId xmlns:a16="http://schemas.microsoft.com/office/drawing/2014/main" id="{E312A0D6-5AA0-4C00-AC03-3D2B6D1853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Appraiser notifies the listed POC on the 26-1805, Request for Determination of Reasonable Value, when it appears that the appraised value will be lower than the sales price of the subject property.  This is important for lenders to designate the proper POC and make sure the POC is aware of Tidewater and proper process.  The lender may designate whomever they feel is most appropriate as the POC including realtor, loan officer/originator, or any other party. Additionally, the appraiser must enter public notes in WebLGY as documentation that this process has been initiated.  </a:t>
            </a:r>
          </a:p>
          <a:p>
            <a:pPr eaLnBrk="1" hangingPunct="1"/>
            <a:endParaRPr lang="en-US" altLang="en-US" sz="1000"/>
          </a:p>
          <a:p>
            <a:pPr eaLnBrk="1" hangingPunct="1"/>
            <a:r>
              <a:rPr lang="en-US" altLang="en-US" sz="1000"/>
              <a:t>At this point, the appraiser is not at liberty to discuss the content of the appraisal with the POC beyond explaining that they are enacting tidewater and  that the POC  may provide additional information in support of the transaction. </a:t>
            </a:r>
            <a:r>
              <a:rPr lang="en-US" altLang="en-US" sz="1000" b="1"/>
              <a:t>VA expects full cooperation between the fee appraiser and the specified POC.</a:t>
            </a:r>
          </a:p>
          <a:p>
            <a:pPr eaLnBrk="1" hangingPunct="1"/>
            <a:endParaRPr lang="en-US" altLang="en-US" sz="1000"/>
          </a:p>
        </p:txBody>
      </p:sp>
    </p:spTree>
    <p:extLst>
      <p:ext uri="{BB962C8B-B14F-4D97-AF65-F5344CB8AC3E}">
        <p14:creationId xmlns:p14="http://schemas.microsoft.com/office/powerpoint/2010/main" val="682325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C3B7906C-84DD-46D6-B54F-4D22BC6139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3B23DC0-E088-47FA-BE23-01A8F17EB611}" type="slidenum">
              <a:rPr lang="en-US" altLang="en-US"/>
              <a:pPr eaLnBrk="1" hangingPunct="1">
                <a:spcBef>
                  <a:spcPct val="0"/>
                </a:spcBef>
              </a:pPr>
              <a:t>12</a:t>
            </a:fld>
            <a:endParaRPr lang="en-US" altLang="en-US"/>
          </a:p>
        </p:txBody>
      </p:sp>
      <p:sp>
        <p:nvSpPr>
          <p:cNvPr id="207875" name="Rectangle 2">
            <a:extLst>
              <a:ext uri="{FF2B5EF4-FFF2-40B4-BE49-F238E27FC236}">
                <a16:creationId xmlns:a16="http://schemas.microsoft.com/office/drawing/2014/main" id="{66F27E0E-8B4F-4D24-A6F5-E3068DCE4BC1}"/>
              </a:ext>
            </a:extLst>
          </p:cNvPr>
          <p:cNvSpPr>
            <a:spLocks noGrp="1" noRot="1" noChangeAspect="1" noChangeArrowheads="1" noTextEdit="1"/>
          </p:cNvSpPr>
          <p:nvPr>
            <p:ph type="sldImg"/>
          </p:nvPr>
        </p:nvSpPr>
        <p:spPr>
          <a:ln/>
        </p:spPr>
      </p:sp>
      <p:sp>
        <p:nvSpPr>
          <p:cNvPr id="207876" name="Rectangle 3">
            <a:extLst>
              <a:ext uri="{FF2B5EF4-FFF2-40B4-BE49-F238E27FC236}">
                <a16:creationId xmlns:a16="http://schemas.microsoft.com/office/drawing/2014/main" id="{3962F734-CA9A-4559-B140-EDBA8997FD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Once the fee appraiser has notified the POC, they will have two working days to provide additional information to the fee appraiser.  </a:t>
            </a:r>
            <a:r>
              <a:rPr lang="en-US" altLang="en-US" sz="1000" b="1"/>
              <a:t>MLS property reports are highly recommended. Verification that the sale actually closed is also a requirement. </a:t>
            </a:r>
          </a:p>
          <a:p>
            <a:pPr eaLnBrk="1" hangingPunct="1"/>
            <a:endParaRPr lang="en-US" altLang="en-US" sz="1000" b="1"/>
          </a:p>
          <a:p>
            <a:pPr eaLnBrk="1" hangingPunct="1"/>
            <a:r>
              <a:rPr lang="en-US" altLang="en-US" sz="1000"/>
              <a:t>If pending sales contracts are submitted to support a time adjustment, they must be completed with all contract addendums attached. In addition, a brief narrative describing the similarities/differences between the pending sale and the subject property should be included.</a:t>
            </a:r>
          </a:p>
          <a:p>
            <a:pPr eaLnBrk="1" hangingPunct="1"/>
            <a:endParaRPr lang="en-US" altLang="en-US" sz="1000"/>
          </a:p>
          <a:p>
            <a:pPr eaLnBrk="1" hangingPunct="1"/>
            <a:r>
              <a:rPr lang="en-US" altLang="en-US" sz="1000"/>
              <a:t>Appraiser reviews the information, completes the report and uploads to WebLGY. </a:t>
            </a:r>
          </a:p>
        </p:txBody>
      </p:sp>
    </p:spTree>
    <p:extLst>
      <p:ext uri="{BB962C8B-B14F-4D97-AF65-F5344CB8AC3E}">
        <p14:creationId xmlns:p14="http://schemas.microsoft.com/office/powerpoint/2010/main" val="2139000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a:extLst>
              <a:ext uri="{FF2B5EF4-FFF2-40B4-BE49-F238E27FC236}">
                <a16:creationId xmlns:a16="http://schemas.microsoft.com/office/drawing/2014/main" id="{3E9AE8CA-E198-4E17-AE0F-3F9084068C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3416AFE-8C09-4B67-9F24-1A9EB339FE67}" type="slidenum">
              <a:rPr lang="en-US" altLang="en-US"/>
              <a:pPr eaLnBrk="1" hangingPunct="1">
                <a:spcBef>
                  <a:spcPct val="0"/>
                </a:spcBef>
              </a:pPr>
              <a:t>13</a:t>
            </a:fld>
            <a:endParaRPr lang="en-US" altLang="en-US"/>
          </a:p>
        </p:txBody>
      </p:sp>
      <p:sp>
        <p:nvSpPr>
          <p:cNvPr id="208899" name="Rectangle 2">
            <a:extLst>
              <a:ext uri="{FF2B5EF4-FFF2-40B4-BE49-F238E27FC236}">
                <a16:creationId xmlns:a16="http://schemas.microsoft.com/office/drawing/2014/main" id="{CE9F8CB9-9AE9-45A8-82E4-0816F73D9A7F}"/>
              </a:ext>
            </a:extLst>
          </p:cNvPr>
          <p:cNvSpPr>
            <a:spLocks noGrp="1" noRot="1" noChangeAspect="1" noChangeArrowheads="1" noTextEdit="1"/>
          </p:cNvSpPr>
          <p:nvPr>
            <p:ph type="sldImg"/>
          </p:nvPr>
        </p:nvSpPr>
        <p:spPr>
          <a:ln/>
        </p:spPr>
      </p:sp>
      <p:sp>
        <p:nvSpPr>
          <p:cNvPr id="208900" name="Rectangle 3">
            <a:extLst>
              <a:ext uri="{FF2B5EF4-FFF2-40B4-BE49-F238E27FC236}">
                <a16:creationId xmlns:a16="http://schemas.microsoft.com/office/drawing/2014/main" id="{B4E284E5-EED9-49EC-9DEB-5E5DECDAC5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a:p>
        </p:txBody>
      </p:sp>
    </p:spTree>
    <p:extLst>
      <p:ext uri="{BB962C8B-B14F-4D97-AF65-F5344CB8AC3E}">
        <p14:creationId xmlns:p14="http://schemas.microsoft.com/office/powerpoint/2010/main" val="144693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F7D25-770E-4F77-8331-8C84F68246BD}" type="slidenum">
              <a:rPr lang="en-US" smtClean="0"/>
              <a:t>19</a:t>
            </a:fld>
            <a:endParaRPr lang="en-US"/>
          </a:p>
        </p:txBody>
      </p:sp>
    </p:spTree>
    <p:extLst>
      <p:ext uri="{BB962C8B-B14F-4D97-AF65-F5344CB8AC3E}">
        <p14:creationId xmlns:p14="http://schemas.microsoft.com/office/powerpoint/2010/main" val="237583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0.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6.emf"/><Relationship Id="rId4" Type="http://schemas.openxmlformats.org/officeDocument/2006/relationships/oleObject" Target="../embeddings/oleObject21.bin"/></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980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1509"/>
            <a:ext cx="7772400" cy="1362075"/>
          </a:xfrm>
        </p:spPr>
        <p:txBody>
          <a:bodyPr anchor="t">
            <a:normAutofit/>
          </a:bodyPr>
          <a:lstStyle>
            <a:lvl1pPr algn="r">
              <a:defRPr sz="4500" b="1" cap="none">
                <a:solidFill>
                  <a:schemeClr val="tx2"/>
                </a:solidFill>
              </a:defRPr>
            </a:lvl1pPr>
          </a:lstStyle>
          <a:p>
            <a:endParaRPr lang="en-US" dirty="0"/>
          </a:p>
        </p:txBody>
      </p:sp>
      <p:sp>
        <p:nvSpPr>
          <p:cNvPr id="3" name="Text Placeholder 2"/>
          <p:cNvSpPr>
            <a:spLocks noGrp="1"/>
          </p:cNvSpPr>
          <p:nvPr>
            <p:ph type="body" idx="1"/>
          </p:nvPr>
        </p:nvSpPr>
        <p:spPr>
          <a:xfrm>
            <a:off x="722313" y="1311324"/>
            <a:ext cx="7772400" cy="1500187"/>
          </a:xfrm>
        </p:spPr>
        <p:txBody>
          <a:bodyPr anchor="b">
            <a:normAutofit/>
          </a:bodyPr>
          <a:lstStyle>
            <a:lvl1pPr marL="0" indent="0" algn="r">
              <a:buNone/>
              <a:defRPr sz="2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9053902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8314" y="6351678"/>
            <a:ext cx="31273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4197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58329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55979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538877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853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ctrTitle"/>
          </p:nvPr>
        </p:nvSpPr>
        <p:spPr>
          <a:xfrm>
            <a:off x="2951002"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6" y="4803730"/>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7903"/>
            <a:ext cx="3886200" cy="865219"/>
          </a:xfrm>
          <a:prstGeom prst="rect">
            <a:avLst/>
          </a:prstGeom>
        </p:spPr>
      </p:pic>
    </p:spTree>
    <p:extLst>
      <p:ext uri="{BB962C8B-B14F-4D97-AF65-F5344CB8AC3E}">
        <p14:creationId xmlns:p14="http://schemas.microsoft.com/office/powerpoint/2010/main" val="13680626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0111802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95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829195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9848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4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4985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66212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2509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09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832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832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010356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3559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October 8, 2018</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92656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October 8, 2018</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34279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4705948-9B46-49E9-90CC-5A61443486E7}" type="slidenum">
              <a:rPr lang="en-US" smtClean="0">
                <a:solidFill>
                  <a:prstClr val="white"/>
                </a:solidFill>
                <a:cs typeface="Arial" pitchFamily="34" charset="0"/>
              </a:rPr>
              <a:pPr>
                <a:defRPr/>
              </a:pPr>
              <a:t>‹#›</a:t>
            </a:fld>
            <a:endParaRPr lang="en-US" dirty="0">
              <a:solidFill>
                <a:prstClr val="white"/>
              </a:solidFill>
              <a:cs typeface="Arial" pitchFamily="34" charset="0"/>
            </a:endParaRPr>
          </a:p>
        </p:txBody>
      </p:sp>
      <p:sp>
        <p:nvSpPr>
          <p:cNvPr id="4" name="Footer Placeholder 3"/>
          <p:cNvSpPr>
            <a:spLocks noGrp="1"/>
          </p:cNvSpPr>
          <p:nvPr>
            <p:ph type="ftr" sz="quarter" idx="11"/>
          </p:nvPr>
        </p:nvSpPr>
        <p:spPr>
          <a:xfrm>
            <a:off x="2743200" y="6324705"/>
            <a:ext cx="3657600" cy="381001"/>
          </a:xfrm>
        </p:spPr>
        <p:txBody>
          <a:bodyPr lIns="91440" tIns="45720" rIns="91440" bIns="45720"/>
          <a:lstStyle>
            <a:lvl1pPr>
              <a:defRPr lang="it-IT" sz="1200" kern="1200" dirty="0" smtClean="0">
                <a:solidFill>
                  <a:prstClr val="white"/>
                </a:solidFill>
                <a:latin typeface="+mn-lt"/>
                <a:ea typeface="+mn-ea"/>
                <a:cs typeface="+mn-cs"/>
              </a:defRPr>
            </a:lvl1pPr>
          </a:lstStyle>
          <a:p>
            <a:pPr>
              <a:defRPr/>
            </a:pPr>
            <a:r>
              <a:t>Pre-Decisional Deliberative Document - Internal VA Use Only</a:t>
            </a:r>
          </a:p>
        </p:txBody>
      </p:sp>
      <p:sp>
        <p:nvSpPr>
          <p:cNvPr id="3" name="Date Placeholder 2"/>
          <p:cNvSpPr>
            <a:spLocks noGrp="1"/>
          </p:cNvSpPr>
          <p:nvPr>
            <p:ph type="dt" sz="half" idx="10"/>
          </p:nvPr>
        </p:nvSpPr>
        <p:spPr>
          <a:xfrm>
            <a:off x="457200" y="6356455"/>
            <a:ext cx="1905000" cy="365125"/>
          </a:xfrm>
        </p:spPr>
        <p:txBody>
          <a:bodyPr lIns="91440" tIns="45720" rIns="91440" bIns="45720"/>
          <a:lstStyle/>
          <a:p>
            <a:pPr>
              <a:defRPr/>
            </a:pPr>
            <a:fld id="{6EF4A7D3-2E4B-4872-9C5A-C8BA78F30933}" type="datetime4">
              <a:rPr lang="en-US" smtClean="0">
                <a:solidFill>
                  <a:srgbClr val="000000"/>
                </a:solidFill>
                <a:cs typeface="Arial" pitchFamily="34" charset="0"/>
              </a:rPr>
              <a:pPr>
                <a:defRPr/>
              </a:pPr>
              <a:t>October 8, 2018</a:t>
            </a:fld>
            <a:endParaRPr lang="en-US" dirty="0">
              <a:solidFill>
                <a:srgbClr val="000000"/>
              </a:solidFill>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84636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685800" y="2133600"/>
            <a:ext cx="7772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3200" b="1">
                <a:solidFill>
                  <a:prstClr val="black"/>
                </a:solidFill>
                <a:cs typeface="Arial" charset="0"/>
              </a:rPr>
              <a:t>Office of Management</a:t>
            </a:r>
          </a:p>
        </p:txBody>
      </p:sp>
      <p:pic>
        <p:nvPicPr>
          <p:cNvPr id="5"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25" y="32385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24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60214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46B76D34-F326-4FA6-B1B5-72D273B94AC6}" type="datetime1">
              <a:rPr lang="en-US" smtClean="0">
                <a:solidFill>
                  <a:prstClr val="black">
                    <a:tint val="75000"/>
                  </a:prstClr>
                </a:solidFill>
              </a:rPr>
              <a:pPr>
                <a:defRPr/>
              </a:pPr>
              <a:t>10/8/2018</a:t>
            </a:fld>
            <a:endParaRPr lang="en-US" dirty="0">
              <a:solidFill>
                <a:prstClr val="black">
                  <a:tint val="75000"/>
                </a:prstClr>
              </a:solidFill>
            </a:endParaRPr>
          </a:p>
        </p:txBody>
      </p:sp>
      <p:sp>
        <p:nvSpPr>
          <p:cNvPr id="7" name="Footer Placeholder 4"/>
          <p:cNvSpPr>
            <a:spLocks noGrp="1"/>
          </p:cNvSpPr>
          <p:nvPr>
            <p:ph type="ftr" sz="quarter" idx="11"/>
          </p:nvPr>
        </p:nvSpPr>
        <p:spPr>
          <a:xfrm>
            <a:off x="3124200" y="6492875"/>
            <a:ext cx="2895600" cy="365125"/>
          </a:xfrm>
        </p:spPr>
        <p:txBody>
          <a:bodyPr/>
          <a:lstStyle>
            <a:lvl1pPr>
              <a:defRPr/>
            </a:lvl1pPr>
          </a:lstStyle>
          <a:p>
            <a:pPr>
              <a:defRPr/>
            </a:pPr>
            <a:r>
              <a:rPr lang="en-US" dirty="0">
                <a:solidFill>
                  <a:prstClr val="black">
                    <a:tint val="75000"/>
                  </a:prstClr>
                </a:solidFill>
              </a:rPr>
              <a:t>Working Draft, Infromation </a:t>
            </a:r>
            <a:r>
              <a:rPr lang="en-US" dirty="0" err="1">
                <a:solidFill>
                  <a:prstClr val="black">
                    <a:tint val="75000"/>
                  </a:prstClr>
                </a:solidFill>
              </a:rPr>
              <a:t>Onlyl</a:t>
            </a:r>
            <a:r>
              <a:rPr lang="en-US" dirty="0">
                <a:solidFill>
                  <a:prstClr val="black">
                    <a:tint val="75000"/>
                  </a:prstClr>
                </a:solidFill>
              </a:rPr>
              <a:t>, Decision Making-No Funding Impact</a:t>
            </a:r>
          </a:p>
        </p:txBody>
      </p:sp>
      <p:sp>
        <p:nvSpPr>
          <p:cNvPr id="8" name="Slide Number Placeholder 5"/>
          <p:cNvSpPr>
            <a:spLocks noGrp="1"/>
          </p:cNvSpPr>
          <p:nvPr>
            <p:ph type="sldNum" sz="quarter" idx="12"/>
          </p:nvPr>
        </p:nvSpPr>
        <p:spPr/>
        <p:txBody>
          <a:bodyPr/>
          <a:lstStyle>
            <a:lvl1pPr>
              <a:defRPr/>
            </a:lvl1pPr>
          </a:lstStyle>
          <a:p>
            <a:pPr>
              <a:defRPr/>
            </a:pPr>
            <a:fld id="{E12D883F-F377-43E7-B860-1E2309A812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12248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7BB5AA-D668-4F7C-AF84-D5B2EA8ABF17}" type="datetime1">
              <a:rPr lang="en-US" smtClean="0">
                <a:solidFill>
                  <a:prstClr val="black">
                    <a:tint val="75000"/>
                  </a:prstClr>
                </a:solidFill>
              </a:rPr>
              <a:pPr>
                <a:defRPr/>
              </a:pPr>
              <a:t>10/8/2018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Infromation </a:t>
            </a:r>
            <a:r>
              <a:rPr lang="en-US" dirty="0" err="1">
                <a:solidFill>
                  <a:prstClr val="black">
                    <a:tint val="75000"/>
                  </a:prstClr>
                </a:solidFill>
              </a:rPr>
              <a:t>Onlyl</a:t>
            </a:r>
            <a:r>
              <a:rPr lang="en-US" dirty="0">
                <a:solidFill>
                  <a:prstClr val="black">
                    <a:tint val="75000"/>
                  </a:prstClr>
                </a:solidFill>
              </a:rPr>
              <a:t>, Decision Making-No Funding Impact</a:t>
            </a:r>
          </a:p>
        </p:txBody>
      </p:sp>
      <p:sp>
        <p:nvSpPr>
          <p:cNvPr id="7" name="Slide Number Placeholder 5"/>
          <p:cNvSpPr>
            <a:spLocks noGrp="1"/>
          </p:cNvSpPr>
          <p:nvPr>
            <p:ph type="sldNum" sz="quarter" idx="12"/>
          </p:nvPr>
        </p:nvSpPr>
        <p:spPr/>
        <p:txBody>
          <a:bodyPr/>
          <a:lstStyle>
            <a:lvl1pPr>
              <a:defRPr/>
            </a:lvl1pPr>
          </a:lstStyle>
          <a:p>
            <a:pPr>
              <a:defRPr/>
            </a:pPr>
            <a:fld id="{6506D38C-E1C0-445F-9569-AD3D1FC355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13247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239000" cy="10668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2D4AA5FB-16F3-4C01-95E7-4AD9A292D313}" type="datetime1">
              <a:rPr lang="en-US" smtClean="0">
                <a:solidFill>
                  <a:prstClr val="black">
                    <a:tint val="75000"/>
                  </a:prstClr>
                </a:solidFill>
              </a:rPr>
              <a:pPr>
                <a:defRPr/>
              </a:pPr>
              <a:t>10/8/2018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Infromation </a:t>
            </a:r>
            <a:r>
              <a:rPr lang="en-US" dirty="0" err="1">
                <a:solidFill>
                  <a:prstClr val="black">
                    <a:tint val="75000"/>
                  </a:prstClr>
                </a:solidFill>
              </a:rPr>
              <a:t>Onlyl</a:t>
            </a:r>
            <a:r>
              <a:rPr lang="en-US" dirty="0">
                <a:solidFill>
                  <a:prstClr val="black">
                    <a:tint val="75000"/>
                  </a:prstClr>
                </a:solidFill>
              </a:rPr>
              <a:t>, Decision Making-No Funding Impact</a:t>
            </a:r>
          </a:p>
        </p:txBody>
      </p:sp>
      <p:sp>
        <p:nvSpPr>
          <p:cNvPr id="6" name="Slide Number Placeholder 5"/>
          <p:cNvSpPr>
            <a:spLocks noGrp="1"/>
          </p:cNvSpPr>
          <p:nvPr>
            <p:ph type="sldNum" sz="quarter" idx="12"/>
          </p:nvPr>
        </p:nvSpPr>
        <p:spPr/>
        <p:txBody>
          <a:bodyPr/>
          <a:lstStyle>
            <a:lvl1pPr>
              <a:defRPr/>
            </a:lvl1pPr>
          </a:lstStyle>
          <a:p>
            <a:pPr>
              <a:defRPr/>
            </a:pPr>
            <a:fld id="{587F1F5F-EE0C-4E2A-9281-CF21BD8698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89019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BFB7949D-538B-4F4F-8BC9-7D75C718A4C1}" type="datetime1">
              <a:rPr lang="en-US" smtClean="0">
                <a:solidFill>
                  <a:prstClr val="black">
                    <a:tint val="75000"/>
                  </a:prstClr>
                </a:solidFill>
              </a:rPr>
              <a:pPr>
                <a:defRPr/>
              </a:pPr>
              <a:t>10/8/2018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Infromation </a:t>
            </a:r>
            <a:r>
              <a:rPr lang="en-US" dirty="0" err="1">
                <a:solidFill>
                  <a:prstClr val="black">
                    <a:tint val="75000"/>
                  </a:prstClr>
                </a:solidFill>
              </a:rPr>
              <a:t>Onlyl</a:t>
            </a:r>
            <a:r>
              <a:rPr lang="en-US" dirty="0">
                <a:solidFill>
                  <a:prstClr val="black">
                    <a:tint val="75000"/>
                  </a:prstClr>
                </a:solidFill>
              </a:rPr>
              <a:t>, Decision Making-No Funding Impact</a:t>
            </a:r>
          </a:p>
        </p:txBody>
      </p:sp>
      <p:sp>
        <p:nvSpPr>
          <p:cNvPr id="9" name="Slide Number Placeholder 8"/>
          <p:cNvSpPr>
            <a:spLocks noGrp="1"/>
          </p:cNvSpPr>
          <p:nvPr>
            <p:ph type="sldNum" sz="quarter" idx="12"/>
          </p:nvPr>
        </p:nvSpPr>
        <p:spPr/>
        <p:txBody>
          <a:bodyPr/>
          <a:lstStyle>
            <a:lvl1pPr>
              <a:defRPr/>
            </a:lvl1pPr>
          </a:lstStyle>
          <a:p>
            <a:pPr>
              <a:defRPr/>
            </a:pPr>
            <a:fld id="{746AD94E-2317-47B6-8334-A702A505FF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29314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fld id="{B28EE2FA-8E37-4415-A27D-3447A091616C}" type="datetime1">
              <a:rPr lang="en-US" smtClean="0">
                <a:solidFill>
                  <a:prstClr val="black">
                    <a:tint val="75000"/>
                  </a:prstClr>
                </a:solidFill>
              </a:rPr>
              <a:pPr>
                <a:defRPr/>
              </a:pPr>
              <a:t>10/8/2018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it-IT">
                <a:solidFill>
                  <a:prstClr val="black">
                    <a:tint val="75000"/>
                  </a:prstClr>
                </a:solidFill>
              </a:rPr>
              <a:t>Working Draft, Infromation Onlyl, Decision Making-No Funding Impact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5FB6E0A4-A0AF-4851-AC22-0AB169EE6C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876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20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9"/>
            <a:ext cx="4040188"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20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86477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570420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100771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0"/>
            <a:ext cx="5111751" cy="54789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3168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3226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2"/>
            <a:ext cx="5486400" cy="5000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4482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3"/>
            <a:ext cx="8229600" cy="41202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20945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2057400" cy="54983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2"/>
            <a:ext cx="6019800" cy="54983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7895" y="6482396"/>
            <a:ext cx="2133600" cy="365125"/>
          </a:xfrm>
          <a:prstGeom prst="rect">
            <a:avLst/>
          </a:prstGeom>
        </p:spPr>
        <p:txBody>
          <a:bodyPr lIns="91440" tIns="45720" rIns="91440" bIns="45720"/>
          <a:lstStyle/>
          <a:p>
            <a:pPr algn="ctr" fontAlgn="base"/>
            <a:endParaRPr lang="en-US" sz="1400" dirty="0">
              <a:solidFill>
                <a:prstClr val="black"/>
              </a:solidFill>
            </a:endParaRPr>
          </a:p>
        </p:txBody>
      </p:sp>
      <p:sp>
        <p:nvSpPr>
          <p:cNvPr id="5" name="Footer Placeholder 4"/>
          <p:cNvSpPr>
            <a:spLocks noGrp="1"/>
          </p:cNvSpPr>
          <p:nvPr>
            <p:ph type="ftr" sz="quarter" idx="11"/>
          </p:nvPr>
        </p:nvSpPr>
        <p:spPr>
          <a:xfrm>
            <a:off x="3124200" y="6492892"/>
            <a:ext cx="2895600" cy="365125"/>
          </a:xfrm>
          <a:prstGeom prst="rect">
            <a:avLst/>
          </a:prstGeom>
        </p:spPr>
        <p:txBody>
          <a:bodyPr lIns="91440" tIns="45720" rIns="91440" bIns="45720"/>
          <a:lstStyle/>
          <a:p>
            <a:pPr algn="ctr" fontAlgn="base"/>
            <a:endParaRPr lang="en-US" sz="1400" dirty="0">
              <a:solidFill>
                <a:prstClr val="black"/>
              </a:solidFill>
            </a:endParaRP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84271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2353167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01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
        <p:nvSpPr>
          <p:cNvPr id="6" name="Text Placeholder 5"/>
          <p:cNvSpPr>
            <a:spLocks noGrp="1"/>
          </p:cNvSpPr>
          <p:nvPr>
            <p:ph type="body" sz="quarter" idx="10"/>
          </p:nvPr>
        </p:nvSpPr>
        <p:spPr>
          <a:xfrm>
            <a:off x="434973" y="1184460"/>
            <a:ext cx="8275320" cy="4066903"/>
          </a:xfrm>
          <a:prstGeom prst="rect">
            <a:avLst/>
          </a:prstGeom>
        </p:spPr>
        <p:txBody>
          <a:bodyPr/>
          <a:lstStyle>
            <a:lvl1pPr marL="236538" indent="-236538">
              <a:buClr>
                <a:schemeClr val="tx2"/>
              </a:buClr>
              <a:buFont typeface="Arial" pitchFamily="34" charset="0"/>
              <a:buChar char="•"/>
              <a:defRPr/>
            </a:lvl1pPr>
            <a:lvl2pPr marL="457200" indent="-220663">
              <a:buFont typeface="Arial" pitchFamily="34" charset="0"/>
              <a:buChar char="-"/>
              <a:defRPr/>
            </a:lvl2pPr>
            <a:lvl3pPr marL="900113" indent="-203200">
              <a:defRPr/>
            </a:lvl3pPr>
            <a:lvl4pPr marL="1368425" indent="-2174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39341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373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userDrawn="1">
            <p:custDataLst>
              <p:tags r:id="rId2"/>
            </p:custDataLst>
            <p:extLst>
              <p:ext uri="{D42A27DB-BD31-4B8C-83A1-F6EECF244321}">
                <p14:modId xmlns:p14="http://schemas.microsoft.com/office/powerpoint/2010/main" val="83122890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03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38337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Collage of military and finance images" title="FMTS Splash Shee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87461"/>
            <a:ext cx="9144000" cy="391058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522" y="102188"/>
            <a:ext cx="2748144" cy="1374072"/>
          </a:xfrm>
          <a:prstGeom prst="rect">
            <a:avLst/>
          </a:prstGeom>
        </p:spPr>
      </p:pic>
      <p:sp>
        <p:nvSpPr>
          <p:cNvPr id="2" name="Title 1"/>
          <p:cNvSpPr>
            <a:spLocks noGrp="1"/>
          </p:cNvSpPr>
          <p:nvPr>
            <p:ph type="ctrTitle"/>
          </p:nvPr>
        </p:nvSpPr>
        <p:spPr>
          <a:xfrm>
            <a:off x="685800" y="4820296"/>
            <a:ext cx="7772400" cy="792473"/>
          </a:xfrm>
        </p:spPr>
        <p:txBody>
          <a:bodyPr anchor="t" anchorCtr="0">
            <a:normAutofit/>
          </a:bodyPr>
          <a:lstStyle>
            <a:lvl1pPr algn="ctr">
              <a:defRPr sz="3600">
                <a:solidFill>
                  <a:srgbClr val="2B3990"/>
                </a:solidFill>
              </a:defRPr>
            </a:lvl1pPr>
          </a:lstStyle>
          <a:p>
            <a:r>
              <a:rPr lang="en-US" dirty="0"/>
              <a:t>Click to edit Master title style</a:t>
            </a:r>
          </a:p>
        </p:txBody>
      </p:sp>
      <p:sp>
        <p:nvSpPr>
          <p:cNvPr id="3" name="Subtitle 2"/>
          <p:cNvSpPr>
            <a:spLocks noGrp="1"/>
          </p:cNvSpPr>
          <p:nvPr>
            <p:ph type="subTitle" idx="1"/>
          </p:nvPr>
        </p:nvSpPr>
        <p:spPr>
          <a:xfrm>
            <a:off x="1143000" y="5612769"/>
            <a:ext cx="6858000" cy="474663"/>
          </a:xfrm>
        </p:spPr>
        <p:txBody>
          <a:bodyPr>
            <a:normAutofit/>
          </a:bodyPr>
          <a:lstStyle>
            <a:lvl1pPr marL="0" indent="0" algn="ctr">
              <a:buNone/>
              <a:defRPr sz="18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VA Official Seal" title="VA Seal"/>
          <p:cNvPicPr>
            <a:picLocks noChangeAspect="1"/>
          </p:cNvPicPr>
          <p:nvPr userDrawn="1"/>
        </p:nvPicPr>
        <p:blipFill>
          <a:blip r:embed="rId4"/>
          <a:stretch>
            <a:fillRect/>
          </a:stretch>
        </p:blipFill>
        <p:spPr>
          <a:xfrm>
            <a:off x="8205764" y="5936465"/>
            <a:ext cx="758475" cy="768096"/>
          </a:xfrm>
          <a:prstGeom prst="rect">
            <a:avLst/>
          </a:prstGeom>
        </p:spPr>
      </p:pic>
      <p:sp>
        <p:nvSpPr>
          <p:cNvPr id="7" name="TextBox 6"/>
          <p:cNvSpPr txBox="1"/>
          <p:nvPr userDrawn="1"/>
        </p:nvSpPr>
        <p:spPr>
          <a:xfrm>
            <a:off x="5324322" y="6177047"/>
            <a:ext cx="2911374" cy="430887"/>
          </a:xfrm>
          <a:prstGeom prst="rect">
            <a:avLst/>
          </a:prstGeom>
          <a:noFill/>
        </p:spPr>
        <p:txBody>
          <a:bodyPr wrap="none" lIns="91440" tIns="45720" rIns="91440" bIns="45720" rtlCol="0">
            <a:spAutoFit/>
          </a:bodyPr>
          <a:lstStyle/>
          <a:p>
            <a:pPr algn="r"/>
            <a:r>
              <a:rPr lang="en-US" sz="1100" b="1" dirty="0">
                <a:solidFill>
                  <a:prstClr val="black"/>
                </a:solidFill>
              </a:rPr>
              <a:t>Department of Veterans Affairs </a:t>
            </a:r>
          </a:p>
          <a:p>
            <a:pPr algn="r"/>
            <a:r>
              <a:rPr lang="en-US" sz="1100" b="1" dirty="0">
                <a:solidFill>
                  <a:prstClr val="black"/>
                </a:solidFill>
              </a:rPr>
              <a:t>Office of Financial Business Operations (OFBO)</a:t>
            </a:r>
          </a:p>
        </p:txBody>
      </p:sp>
    </p:spTree>
    <p:extLst>
      <p:ext uri="{BB962C8B-B14F-4D97-AF65-F5344CB8AC3E}">
        <p14:creationId xmlns:p14="http://schemas.microsoft.com/office/powerpoint/2010/main" val="3958793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2530D-ACA1-4634-B164-52F5894E2BD3}" type="datetime4">
              <a:rPr lang="en-US" smtClean="0"/>
              <a:pPr/>
              <a:t>October 8, 2018</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47653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365102"/>
            <a:ext cx="7886700" cy="2852737"/>
          </a:xfrm>
        </p:spPr>
        <p:txBody>
          <a:bodyPr anchor="b"/>
          <a:lstStyle>
            <a:lvl1pPr>
              <a:defRPr sz="6000">
                <a:solidFill>
                  <a:srgbClr val="2A3B9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90" y="438944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3EF942-E61C-4CED-89E6-91939CBCCC48}" type="datetime4">
              <a:rPr lang="en-US" smtClean="0"/>
              <a:pPr/>
              <a:t>October 8, 2018</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832848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F6EC7B-0AC5-480E-8CDB-0D2799245CFB}" type="datetime4">
              <a:rPr lang="en-US" smtClean="0"/>
              <a:pPr/>
              <a:t>October 8, 2018</a:t>
            </a:fld>
            <a:endParaRPr lang="en-US" dirty="0"/>
          </a:p>
        </p:txBody>
      </p:sp>
      <p:sp>
        <p:nvSpPr>
          <p:cNvPr id="7" name="Slide Number Placeholder 6"/>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734485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690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192962"/>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246" y="13690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246" y="2192962"/>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FD06BE-CE1B-447D-951A-56D5467CB80A}" type="datetime4">
              <a:rPr lang="en-US" smtClean="0"/>
              <a:pPr/>
              <a:t>October 8, 2018</a:t>
            </a:fld>
            <a:endParaRPr lang="en-US" dirty="0"/>
          </a:p>
        </p:txBody>
      </p:sp>
      <p:sp>
        <p:nvSpPr>
          <p:cNvPr id="9" name="Slide Number Placeholder 8"/>
          <p:cNvSpPr>
            <a:spLocks noGrp="1"/>
          </p:cNvSpPr>
          <p:nvPr>
            <p:ph type="sldNum" sz="quarter" idx="12"/>
          </p:nvPr>
        </p:nvSpPr>
        <p:spPr/>
        <p:txBody>
          <a:bodyPr/>
          <a:lstStyle/>
          <a:p>
            <a:fld id="{CE5CBDAC-FBAF-4CAE-9632-B7622B94B69C}" type="slidenum">
              <a:rPr lang="en-US" smtClean="0"/>
              <a:pPr/>
              <a:t>‹#›</a:t>
            </a:fld>
            <a:endParaRPr lang="en-US" dirty="0"/>
          </a:p>
        </p:txBody>
      </p:sp>
      <p:sp>
        <p:nvSpPr>
          <p:cNvPr id="11"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2" name="Footer Placeholder 4"/>
          <p:cNvSpPr>
            <a:spLocks noGrp="1"/>
          </p:cNvSpPr>
          <p:nvPr>
            <p:ph type="ftr" sz="quarter" idx="1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640388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600370-FE74-4E2F-9E25-F8175EAC3DBB}" type="datetime4">
              <a:rPr lang="en-US" smtClean="0"/>
              <a:pPr/>
              <a:t>October 8, 2018</a:t>
            </a:fld>
            <a:endParaRPr lang="en-US" dirty="0"/>
          </a:p>
        </p:txBody>
      </p:sp>
      <p:sp>
        <p:nvSpPr>
          <p:cNvPr id="5" name="Slide Number Placeholder 4"/>
          <p:cNvSpPr>
            <a:spLocks noGrp="1"/>
          </p:cNvSpPr>
          <p:nvPr>
            <p:ph type="sldNum" sz="quarter" idx="12"/>
          </p:nvPr>
        </p:nvSpPr>
        <p:spPr/>
        <p:txBody>
          <a:bodyPr/>
          <a:lstStyle/>
          <a:p>
            <a:fld id="{CE5CBDAC-FBAF-4CAE-9632-B7622B94B69C}" type="slidenum">
              <a:rPr lang="en-US" smtClean="0"/>
              <a:pPr/>
              <a:t>‹#›</a:t>
            </a:fld>
            <a:endParaRPr lang="en-US" dirty="0"/>
          </a:p>
        </p:txBody>
      </p:sp>
      <p:sp>
        <p:nvSpPr>
          <p:cNvPr id="8"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9"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31865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E1D5-0FE3-4306-A94D-F919408ED7BC}" type="datetime4">
              <a:rPr lang="en-US" smtClean="0"/>
              <a:pPr/>
              <a:t>October 8, 2018</a:t>
            </a:fld>
            <a:endParaRPr lang="en-US" dirty="0"/>
          </a:p>
        </p:txBody>
      </p:sp>
      <p:sp>
        <p:nvSpPr>
          <p:cNvPr id="4" name="Slide Number Placeholder 3"/>
          <p:cNvSpPr>
            <a:spLocks noGrp="1"/>
          </p:cNvSpPr>
          <p:nvPr>
            <p:ph type="sldNum" sz="quarter" idx="12"/>
          </p:nvPr>
        </p:nvSpPr>
        <p:spPr/>
        <p:txBody>
          <a:bodyPr/>
          <a:lstStyle/>
          <a:p>
            <a:fld id="{CE5CBDAC-FBAF-4CAE-9632-B7622B94B69C}" type="slidenum">
              <a:rPr lang="en-US" smtClean="0"/>
              <a:pPr/>
              <a:t>‹#›</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42025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03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0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5230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245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9569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4989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6342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021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1854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1524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7502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38081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1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0585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1917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5093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990600" y="3048000"/>
            <a:ext cx="7239000" cy="609600"/>
          </a:xfrm>
          <a:prstGeom prst="rect">
            <a:avLst/>
          </a:prstGeom>
        </p:spPr>
        <p:txBody>
          <a:bodyPr lIns="91440" tIns="45720" rIns="91440" bIns="45720"/>
          <a:lstStyle>
            <a:lvl1pPr marL="0" indent="0">
              <a:buNone/>
              <a:defRPr sz="1600" b="1" baseline="0">
                <a:latin typeface="Arial" panose="020B0604020202020204" pitchFamily="34" charset="0"/>
                <a:cs typeface="Arial" panose="020B0604020202020204" pitchFamily="34" charset="0"/>
              </a:defRPr>
            </a:lvl1pPr>
          </a:lstStyle>
          <a:p>
            <a:pPr lvl="0"/>
            <a:r>
              <a:rPr lang="en-US" dirty="0"/>
              <a:t>Click to add Subtitle</a:t>
            </a:r>
          </a:p>
        </p:txBody>
      </p:sp>
      <p:sp>
        <p:nvSpPr>
          <p:cNvPr id="8" name="Text Placeholder 7"/>
          <p:cNvSpPr>
            <a:spLocks noGrp="1"/>
          </p:cNvSpPr>
          <p:nvPr>
            <p:ph type="body" sz="quarter" idx="12" hasCustomPrompt="1"/>
          </p:nvPr>
        </p:nvSpPr>
        <p:spPr>
          <a:xfrm>
            <a:off x="990600" y="4648200"/>
            <a:ext cx="3124200" cy="609600"/>
          </a:xfrm>
          <a:prstGeom prst="rect">
            <a:avLst/>
          </a:prstGeom>
        </p:spPr>
        <p:txBody>
          <a:bodyPr lIns="91440" tIns="45720" rIns="91440" bIns="45720"/>
          <a:lstStyle>
            <a:lvl1pPr marL="0" indent="0">
              <a:buNone/>
              <a:defRPr sz="1600" b="1">
                <a:latin typeface="Arial" panose="020B0604020202020204" pitchFamily="34" charset="0"/>
                <a:cs typeface="Arial" panose="020B0604020202020204" pitchFamily="34" charset="0"/>
              </a:defRPr>
            </a:lvl1pPr>
          </a:lstStyle>
          <a:p>
            <a:pPr lvl="0"/>
            <a:r>
              <a:rPr lang="en-US" dirty="0"/>
              <a:t>XX/XX/XXXX</a:t>
            </a:r>
          </a:p>
        </p:txBody>
      </p:sp>
      <p:sp>
        <p:nvSpPr>
          <p:cNvPr id="10" name="Text Placeholder 9"/>
          <p:cNvSpPr>
            <a:spLocks noGrp="1"/>
          </p:cNvSpPr>
          <p:nvPr>
            <p:ph type="body" sz="quarter" idx="13" hasCustomPrompt="1"/>
          </p:nvPr>
        </p:nvSpPr>
        <p:spPr>
          <a:xfrm>
            <a:off x="990600" y="2122842"/>
            <a:ext cx="7239000" cy="914400"/>
          </a:xfrm>
          <a:prstGeom prst="rect">
            <a:avLst/>
          </a:prstGeom>
        </p:spPr>
        <p:txBody>
          <a:bodyPr lIns="91440" tIns="45720" rIns="91440" bIns="45720" anchor="b"/>
          <a:lstStyle>
            <a:lvl1pPr marL="0" indent="0">
              <a:buNone/>
              <a:defRPr sz="3200" b="1" baseline="0">
                <a:latin typeface="Arial" panose="020B0604020202020204" pitchFamily="34" charset="0"/>
                <a:cs typeface="Arial" panose="020B0604020202020204" pitchFamily="34" charset="0"/>
              </a:defRPr>
            </a:lvl1pPr>
          </a:lstStyle>
          <a:p>
            <a:pPr lvl="0"/>
            <a:r>
              <a:rPr lang="en-US" sz="2400" dirty="0">
                <a:latin typeface="Arial" panose="020B0604020202020204" pitchFamily="34" charset="0"/>
                <a:cs typeface="Arial" panose="020B0604020202020204" pitchFamily="34" charset="0"/>
              </a:rPr>
              <a:t>Click to add Title</a:t>
            </a:r>
            <a:endParaRPr lang="en-US" dirty="0"/>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693136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896923" y="218244"/>
            <a:ext cx="5715000" cy="400110"/>
          </a:xfrm>
          <a:prstGeom prst="rect">
            <a:avLst/>
          </a:prstGeom>
          <a:noFill/>
        </p:spPr>
        <p:txBody>
          <a:bodyPr wrap="square" lIns="91440" tIns="45720" rIns="91440" bIns="45720" rtlCol="0">
            <a:spAutoFit/>
          </a:bodyPr>
          <a:lstStyle/>
          <a:p>
            <a:r>
              <a:rPr lang="en-US" sz="2000" b="1" dirty="0">
                <a:solidFill>
                  <a:srgbClr val="FFFFFF"/>
                </a:solidFill>
                <a:latin typeface="Arial" panose="020B0604020202020204" pitchFamily="34" charset="0"/>
                <a:cs typeface="Arial" panose="020B0604020202020204" pitchFamily="34" charset="0"/>
              </a:rPr>
              <a:t>Agenda</a:t>
            </a:r>
          </a:p>
        </p:txBody>
      </p:sp>
      <p:sp>
        <p:nvSpPr>
          <p:cNvPr id="6"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84010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a:t>Click to add title</a:t>
            </a:r>
          </a:p>
        </p:txBody>
      </p:sp>
      <p:sp>
        <p:nvSpPr>
          <p:cNvPr id="8"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a:t>Click to add Strapline</a:t>
            </a:r>
          </a:p>
        </p:txBody>
      </p:sp>
      <p:sp>
        <p:nvSpPr>
          <p:cNvPr id="10" name="Text Placeholder 9"/>
          <p:cNvSpPr>
            <a:spLocks noGrp="1"/>
          </p:cNvSpPr>
          <p:nvPr>
            <p:ph type="body" sz="quarter" idx="12"/>
          </p:nvPr>
        </p:nvSpPr>
        <p:spPr>
          <a:xfrm>
            <a:off x="419100" y="1524000"/>
            <a:ext cx="8305800" cy="4724400"/>
          </a:xfrm>
          <a:prstGeom prst="rect">
            <a:avLst/>
          </a:prstGeom>
        </p:spPr>
        <p:txBody>
          <a:bodyPr lIns="91440" tIns="45720" rIns="91440" bIns="45720"/>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3063089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al Content - Blan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a:t>Click to add title</a:t>
            </a:r>
          </a:p>
        </p:txBody>
      </p:sp>
      <p:sp>
        <p:nvSpPr>
          <p:cNvPr id="6"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a:t>Click to add Strapline</a:t>
            </a:r>
          </a:p>
        </p:txBody>
      </p:sp>
      <p:sp>
        <p:nvSpPr>
          <p:cNvPr id="8"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895299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3" y="1897603"/>
            <a:ext cx="4628956" cy="842400"/>
          </a:xfrm>
          <a:prstGeom prst="rect">
            <a:avLst/>
          </a:prstGeom>
        </p:spPr>
        <p:txBody>
          <a:bodyPr lIns="0" tIns="0" rIns="0" bIns="0" anchor="b">
            <a:noAutofit/>
          </a:bodyPr>
          <a:lstStyle>
            <a:lvl1pPr>
              <a:defRPr sz="2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65760" y="2778756"/>
            <a:ext cx="4629600" cy="1371600"/>
          </a:xfrm>
          <a:prstGeom prst="rect">
            <a:avLst/>
          </a:prstGeom>
        </p:spPr>
        <p:txBody>
          <a:bodyPr lIns="91440" tIns="45720" rIns="91440" bIns="45720">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29323756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3" name="Content Placeholder 2"/>
          <p:cNvSpPr>
            <a:spLocks noGrp="1"/>
          </p:cNvSpPr>
          <p:nvPr>
            <p:ph idx="1"/>
          </p:nvPr>
        </p:nvSpPr>
        <p:spPr>
          <a:xfrm>
            <a:off x="365760" y="1611315"/>
            <a:ext cx="8412480" cy="4734292"/>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893367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5"/>
            <a:ext cx="8412480" cy="4734292"/>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15489950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4284169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0780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713"/>
            <a:ext cx="8412480" cy="757255"/>
          </a:xfrm>
          <a:prstGeom prst="rect">
            <a:avLst/>
          </a:prstGeom>
        </p:spPr>
        <p:txBody>
          <a:bodyPr lIns="91440" tIns="45720" rIns="91440" bIns="4572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a:t>Click to add title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4186130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74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104397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9924254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925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273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7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898611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1098369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665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5779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13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60433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1682399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86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70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9957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07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3933972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535089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815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5058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67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38592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8203672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020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1028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48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90599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8196314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224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072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8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6361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94788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9313776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429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0867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69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79221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0192013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295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534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724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25871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0265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6"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89486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914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0752"/>
            <a:ext cx="7772400" cy="837669"/>
          </a:xfrm>
        </p:spPr>
        <p:txBody>
          <a:bodyPr>
            <a:normAutofit/>
          </a:bodyPr>
          <a:lstStyle>
            <a:lvl1pPr algn="ctr">
              <a:defRPr sz="45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1878828"/>
            <a:ext cx="6400800" cy="564220"/>
          </a:xfrm>
        </p:spPr>
        <p:txBody>
          <a:bodyPr>
            <a:norm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
        <p:nvSpPr>
          <p:cNvPr id="7" name="TextBox 6"/>
          <p:cNvSpPr txBox="1"/>
          <p:nvPr userDrawn="1"/>
        </p:nvSpPr>
        <p:spPr>
          <a:xfrm>
            <a:off x="1497543" y="2970451"/>
            <a:ext cx="6400800" cy="512961"/>
          </a:xfrm>
          <a:prstGeom prst="rect">
            <a:avLst/>
          </a:prstGeom>
          <a:noFill/>
        </p:spPr>
        <p:txBody>
          <a:bodyPr wrap="square" lIns="91440" tIns="45720" rIns="91440" bIns="45720" rtlCol="0">
            <a:spAutoFit/>
          </a:bodyPr>
          <a:lstStyle/>
          <a:p>
            <a:pPr algn="ctr" fontAlgn="base">
              <a:defRPr/>
            </a:pPr>
            <a:r>
              <a:rPr lang="en-US" sz="2000" b="1" baseline="30000" dirty="0">
                <a:solidFill>
                  <a:srgbClr val="0093C9"/>
                </a:solidFill>
                <a:cs typeface="Calibri"/>
              </a:rPr>
              <a:t>Presented by the MyVA Direct Scheduling Implementation Team </a:t>
            </a:r>
          </a:p>
          <a:p>
            <a:pPr algn="ctr" fontAlgn="base"/>
            <a:endParaRPr lang="en-US" sz="1400" dirty="0">
              <a:solidFill>
                <a:prstClr val="black"/>
              </a:solidFill>
            </a:endParaRPr>
          </a:p>
        </p:txBody>
      </p:sp>
    </p:spTree>
    <p:extLst>
      <p:ext uri="{BB962C8B-B14F-4D97-AF65-F5344CB8AC3E}">
        <p14:creationId xmlns:p14="http://schemas.microsoft.com/office/powerpoint/2010/main" val="3522126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8FD8308C-6DE1-4A08-B5A9-0627C0E25B9B}" type="datetime1">
              <a:rPr lang="en-US" smtClean="0">
                <a:solidFill>
                  <a:srgbClr val="000000"/>
                </a:solidFill>
              </a:rPr>
              <a:pPr defTabSz="457200"/>
              <a:t>10/8/2018</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37552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61942082-868F-4451-8F0E-4210CE0E2B16}" type="datetime1">
              <a:rPr lang="en-US" smtClean="0">
                <a:solidFill>
                  <a:srgbClr val="000000"/>
                </a:solidFill>
              </a:rPr>
              <a:pPr defTabSz="457200"/>
              <a:t>10/8/2018</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74209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373274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819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6519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1232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46022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0912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05236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827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3"/>
            <a:ext cx="8229600" cy="4162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117447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87669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38514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111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99057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October 8, 2018</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99942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October 8, 2018</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80215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18790200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32420589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26450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217496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2.xml"/><Relationship Id="rId7" Type="http://schemas.openxmlformats.org/officeDocument/2006/relationships/oleObject" Target="../embeddings/oleObject9.bin"/><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ags" Target="../tags/tag10.xml"/><Relationship Id="rId5" Type="http://schemas.openxmlformats.org/officeDocument/2006/relationships/vmlDrawing" Target="../drawings/vmlDrawing9.v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5.xml"/><Relationship Id="rId7" Type="http://schemas.openxmlformats.org/officeDocument/2006/relationships/oleObject" Target="../embeddings/oleObject11.bin"/><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ags" Target="../tags/tag12.xml"/><Relationship Id="rId5" Type="http://schemas.openxmlformats.org/officeDocument/2006/relationships/vmlDrawing" Target="../drawings/vmlDrawing11.v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8.xml"/><Relationship Id="rId7" Type="http://schemas.openxmlformats.org/officeDocument/2006/relationships/oleObject" Target="../embeddings/oleObject13.bin"/><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ags" Target="../tags/tag14.xml"/><Relationship Id="rId5" Type="http://schemas.openxmlformats.org/officeDocument/2006/relationships/vmlDrawing" Target="../drawings/vmlDrawing13.v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1.xml"/><Relationship Id="rId7" Type="http://schemas.openxmlformats.org/officeDocument/2006/relationships/oleObject" Target="../embeddings/oleObject15.bin"/><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ags" Target="../tags/tag16.xml"/><Relationship Id="rId5" Type="http://schemas.openxmlformats.org/officeDocument/2006/relationships/vmlDrawing" Target="../drawings/vmlDrawing15.v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4.xml"/><Relationship Id="rId7" Type="http://schemas.openxmlformats.org/officeDocument/2006/relationships/oleObject" Target="../embeddings/oleObject1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18.xml"/><Relationship Id="rId5" Type="http://schemas.openxmlformats.org/officeDocument/2006/relationships/vmlDrawing" Target="../drawings/vmlDrawing17.v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14.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Layout" Target="../slideLayouts/slideLayout105.xml"/><Relationship Id="rId7" Type="http://schemas.openxmlformats.org/officeDocument/2006/relationships/oleObject" Target="../embeddings/oleObject19.bin"/><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tags" Target="../tags/tag20.xml"/><Relationship Id="rId5" Type="http://schemas.openxmlformats.org/officeDocument/2006/relationships/vmlDrawing" Target="../drawings/vmlDrawing19.vml"/><Relationship Id="rId4" Type="http://schemas.openxmlformats.org/officeDocument/2006/relationships/theme" Target="../theme/theme19.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2.jp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10" Type="http://schemas.openxmlformats.org/officeDocument/2006/relationships/image" Target="../media/image1.png"/><Relationship Id="rId4" Type="http://schemas.openxmlformats.org/officeDocument/2006/relationships/slideLayout" Target="../slideLayouts/slideLayout109.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16.xml"/><Relationship Id="rId7" Type="http://schemas.openxmlformats.org/officeDocument/2006/relationships/image" Target="../media/image18.jpeg"/><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theme" Target="../theme/theme21.xml"/><Relationship Id="rId5" Type="http://schemas.openxmlformats.org/officeDocument/2006/relationships/slideLayout" Target="../slideLayouts/slideLayout118.xml"/><Relationship Id="rId4" Type="http://schemas.openxmlformats.org/officeDocument/2006/relationships/slideLayout" Target="../slideLayouts/slideLayout11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png"/><Relationship Id="rId5" Type="http://schemas.openxmlformats.org/officeDocument/2006/relationships/slideLayout" Target="../slideLayouts/slideLayout25.xml"/><Relationship Id="rId10" Type="http://schemas.openxmlformats.org/officeDocument/2006/relationships/image" Target="../media/image6.jpeg"/><Relationship Id="rId4" Type="http://schemas.openxmlformats.org/officeDocument/2006/relationships/slideLayout" Target="../slideLayouts/slideLayout24.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1.jpeg"/><Relationship Id="rId5" Type="http://schemas.openxmlformats.org/officeDocument/2006/relationships/slideLayout" Target="../slideLayouts/slideLayout46.xml"/><Relationship Id="rId10"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3.xml"/><Relationship Id="rId7" Type="http://schemas.openxmlformats.org/officeDocument/2006/relationships/oleObject" Target="../embeddings/oleObject3.bin"/><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ags" Target="../tags/tag4.xml"/><Relationship Id="rId5" Type="http://schemas.openxmlformats.org/officeDocument/2006/relationships/vmlDrawing" Target="../drawings/vmlDrawing3.vml"/><Relationship Id="rId4" Type="http://schemas.openxmlformats.org/officeDocument/2006/relationships/theme" Target="../theme/theme7.xml"/><Relationship Id="rId9"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6.xml"/><Relationship Id="rId7" Type="http://schemas.openxmlformats.org/officeDocument/2006/relationships/oleObject" Target="../embeddings/oleObject5.bin"/><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ags" Target="../tags/tag6.xml"/><Relationship Id="rId5" Type="http://schemas.openxmlformats.org/officeDocument/2006/relationships/vmlDrawing" Target="../drawings/vmlDrawing5.vml"/><Relationship Id="rId4" Type="http://schemas.openxmlformats.org/officeDocument/2006/relationships/theme" Target="../theme/theme8.xml"/><Relationship Id="rId9" Type="http://schemas.openxmlformats.org/officeDocument/2006/relationships/image" Target="../media/image12.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9.xml"/><Relationship Id="rId7" Type="http://schemas.openxmlformats.org/officeDocument/2006/relationships/oleObject" Target="../embeddings/oleObject7.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ags" Target="../tags/tag8.xml"/><Relationship Id="rId5" Type="http://schemas.openxmlformats.org/officeDocument/2006/relationships/vmlDrawing" Target="../drawings/vmlDrawing7.vml"/><Relationship Id="rId4" Type="http://schemas.openxmlformats.org/officeDocument/2006/relationships/theme" Target="../theme/theme9.xml"/><Relationship Id="rId9"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500"/>
            <a:ext cx="2209800" cy="491987"/>
          </a:xfrm>
          <a:prstGeom prst="rect">
            <a:avLst/>
          </a:prstGeom>
        </p:spPr>
      </p:pic>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1655080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05201756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712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382653272"/>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55608199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917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7546754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81127371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1225"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07644585"/>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87325115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327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43731367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14603865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1932"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3308810225"/>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875407748"/>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473692225"/>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743896867"/>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7" name="Footer Placeholder 4"/>
          <p:cNvSpPr>
            <a:spLocks noGrp="1"/>
          </p:cNvSpPr>
          <p:nvPr>
            <p:ph type="ftr" sz="quarter" idx="3"/>
          </p:nvPr>
        </p:nvSpPr>
        <p:spPr>
          <a:xfrm>
            <a:off x="2895600" y="6356441"/>
            <a:ext cx="3124200"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2781389775"/>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6"/>
            </p:custDataLst>
            <p:extLst>
              <p:ext uri="{D42A27DB-BD31-4B8C-83A1-F6EECF244321}">
                <p14:modId xmlns:p14="http://schemas.microsoft.com/office/powerpoint/2010/main" val="58174350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751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675628691"/>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3"/>
            <a:ext cx="8229600" cy="42042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159147"/>
            <a:ext cx="2133600" cy="365125"/>
          </a:xfrm>
          <a:prstGeom prst="rect">
            <a:avLst/>
          </a:prstGeom>
        </p:spPr>
        <p:txBody>
          <a:bodyPr vert="horz" lIns="91440" tIns="45720" rIns="91440" bIns="45720" rtlCol="0" anchor="ctr"/>
          <a:lstStyle>
            <a:lvl1pPr algn="ctr">
              <a:defRPr sz="1000">
                <a:solidFill>
                  <a:srgbClr val="FFFFFF"/>
                </a:solidFill>
              </a:defRPr>
            </a:lvl1pPr>
          </a:lstStyle>
          <a:p>
            <a:pPr fontAlgn="base"/>
            <a:fld id="{66EDCA28-4542-3047-9F73-5111907E2BA5}" type="slidenum">
              <a:rPr lang="en-US" smtClean="0"/>
              <a:pPr fontAlgn="base"/>
              <a:t>‹#›</a:t>
            </a:fld>
            <a:endParaRPr lang="en-US" dirty="0"/>
          </a:p>
        </p:txBody>
      </p:sp>
    </p:spTree>
    <p:extLst>
      <p:ext uri="{BB962C8B-B14F-4D97-AF65-F5344CB8AC3E}">
        <p14:creationId xmlns:p14="http://schemas.microsoft.com/office/powerpoint/2010/main" val="16902399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defTabSz="4572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43"/>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27912424"/>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50">
                <a:solidFill>
                  <a:schemeClr val="tx1">
                    <a:tint val="75000"/>
                  </a:schemeClr>
                </a:solidFill>
                <a:cs typeface="+mn-cs"/>
              </a:defRPr>
            </a:lvl1pPr>
          </a:lstStyle>
          <a:p>
            <a:pPr fontAlgn="base">
              <a:spcBef>
                <a:spcPct val="0"/>
              </a:spcBef>
              <a:spcAft>
                <a:spcPct val="0"/>
              </a:spcAft>
              <a:defRPr/>
            </a:pPr>
            <a:fld id="{C65CC441-5531-4747-B0C6-44C69B6012CE}" type="datetime1">
              <a:rPr lang="en-US" smtClean="0">
                <a:solidFill>
                  <a:prstClr val="black">
                    <a:tint val="75000"/>
                  </a:prstClr>
                </a:solidFill>
                <a:latin typeface="Arial" charset="0"/>
              </a:rPr>
              <a:pPr fontAlgn="base">
                <a:spcBef>
                  <a:spcPct val="0"/>
                </a:spcBef>
                <a:spcAft>
                  <a:spcPct val="0"/>
                </a:spcAft>
                <a:defRPr/>
              </a:pPr>
              <a:t>10/8/2018</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40075" y="6492875"/>
            <a:ext cx="2895600" cy="365125"/>
          </a:xfrm>
          <a:prstGeom prst="rect">
            <a:avLst/>
          </a:prstGeom>
        </p:spPr>
        <p:txBody>
          <a:bodyPr vert="horz" lIns="91440" tIns="45720" rIns="91440" bIns="45720" rtlCol="0" anchor="ctr"/>
          <a:lstStyle>
            <a:lvl1pPr algn="ctr">
              <a:defRPr sz="1000">
                <a:solidFill>
                  <a:schemeClr val="tx1">
                    <a:tint val="75000"/>
                  </a:schemeClr>
                </a:solidFill>
                <a:cs typeface="+mn-cs"/>
              </a:defRPr>
            </a:lvl1pPr>
          </a:lstStyle>
          <a:p>
            <a:pPr fontAlgn="base">
              <a:spcBef>
                <a:spcPct val="0"/>
              </a:spcBef>
              <a:spcAft>
                <a:spcPct val="0"/>
              </a:spcAft>
              <a:defRPr/>
            </a:pPr>
            <a:r>
              <a:rPr lang="en-US">
                <a:solidFill>
                  <a:prstClr val="black">
                    <a:tint val="75000"/>
                  </a:prstClr>
                </a:solidFill>
                <a:latin typeface="Arial" charset="0"/>
              </a:rPr>
              <a:t>Working Draft, Infromation Onlyl, Decision Making-No Funding Impact</a:t>
            </a: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cs typeface="+mn-cs"/>
              </a:defRPr>
            </a:lvl1pPr>
          </a:lstStyle>
          <a:p>
            <a:pPr fontAlgn="base">
              <a:spcBef>
                <a:spcPct val="0"/>
              </a:spcBef>
              <a:spcAft>
                <a:spcPct val="0"/>
              </a:spcAft>
              <a:defRPr/>
            </a:pPr>
            <a:fld id="{32261106-B97F-4C78-AE00-CBE6C8622962}" type="slidenum">
              <a:rPr lang="en-US">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endParaRPr>
          </a:p>
        </p:txBody>
      </p:sp>
      <p:pic>
        <p:nvPicPr>
          <p:cNvPr id="1031" name="Picture 1" descr="VA Seal - black and 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6"/>
          <p:cNvSpPr txBox="1">
            <a:spLocks noChangeArrowheads="1"/>
          </p:cNvSpPr>
          <p:nvPr/>
        </p:nvSpPr>
        <p:spPr bwMode="auto">
          <a:xfrm rot="5400000">
            <a:off x="5897563" y="3157538"/>
            <a:ext cx="588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800" dirty="0">
                <a:solidFill>
                  <a:srgbClr val="D9D9D9"/>
                </a:solidFill>
                <a:cs typeface="Arial" charset="0"/>
              </a:rPr>
              <a:t>Working Draft  VA Internal Use Only</a:t>
            </a:r>
          </a:p>
        </p:txBody>
      </p:sp>
      <p:sp>
        <p:nvSpPr>
          <p:cNvPr id="1033" name="TextBox 9"/>
          <p:cNvSpPr txBox="1">
            <a:spLocks noChangeArrowheads="1"/>
          </p:cNvSpPr>
          <p:nvPr/>
        </p:nvSpPr>
        <p:spPr bwMode="auto">
          <a:xfrm rot="-1768302">
            <a:off x="134938" y="3455988"/>
            <a:ext cx="8672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000" dirty="0">
                <a:solidFill>
                  <a:srgbClr val="D9D9D9"/>
                </a:solidFill>
                <a:cs typeface="Arial" charset="0"/>
              </a:rPr>
              <a:t>Working Draft, Information Only, Decision Making –VA Internal Use Only</a:t>
            </a:r>
          </a:p>
        </p:txBody>
      </p:sp>
    </p:spTree>
    <p:extLst>
      <p:ext uri="{BB962C8B-B14F-4D97-AF65-F5344CB8AC3E}">
        <p14:creationId xmlns:p14="http://schemas.microsoft.com/office/powerpoint/2010/main" val="798913598"/>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Lst>
  <p:hf hdr="0" ftr="0" dt="0"/>
  <p:txStyles>
    <p:titleStyle>
      <a:lvl1pPr algn="ctr"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9" cstate="print">
            <a:extLst>
              <a:ext uri="{28A0092B-C50C-407E-A947-70E740481C1C}">
                <a14:useLocalDpi xmlns:a14="http://schemas.microsoft.com/office/drawing/2010/main" val="0"/>
              </a:ext>
            </a:extLst>
          </a:blip>
          <a:srcRect t="58472" b="1"/>
          <a:stretch/>
        </p:blipFill>
        <p:spPr>
          <a:xfrm>
            <a:off x="0" y="6383433"/>
            <a:ext cx="9144000" cy="474661"/>
          </a:xfrm>
          <a:prstGeom prst="rect">
            <a:avLst/>
          </a:prstGeom>
        </p:spPr>
      </p:pic>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2"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388807" y="1330954"/>
            <a:ext cx="7886700" cy="47175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807" y="6461375"/>
            <a:ext cx="2057400" cy="365125"/>
          </a:xfrm>
          <a:prstGeom prst="rect">
            <a:avLst/>
          </a:prstGeom>
        </p:spPr>
        <p:txBody>
          <a:bodyPr vert="horz" lIns="91440" tIns="45720" rIns="91440" bIns="45720" rtlCol="0" anchor="ctr"/>
          <a:lstStyle>
            <a:lvl1pPr algn="l">
              <a:defRPr sz="1100" b="1">
                <a:solidFill>
                  <a:srgbClr val="2B3990"/>
                </a:solidFill>
                <a:effectLst>
                  <a:outerShdw blurRad="38100" dist="38100" dir="2700000" algn="tl">
                    <a:srgbClr val="000000">
                      <a:alpha val="43137"/>
                    </a:srgbClr>
                  </a:outerShdw>
                </a:effectLst>
              </a:defRPr>
            </a:lvl1pPr>
          </a:lstStyle>
          <a:p>
            <a:fld id="{D9B61AED-C919-4E53-BB61-F5C4CD500E63}" type="datetime4">
              <a:rPr lang="en-US" smtClean="0"/>
              <a:pPr/>
              <a:t>October 8, 2018</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
        <p:nvSpPr>
          <p:cNvPr id="6" name="Slide Number Placeholder 5"/>
          <p:cNvSpPr>
            <a:spLocks noGrp="1"/>
          </p:cNvSpPr>
          <p:nvPr>
            <p:ph type="sldNum" sz="quarter" idx="4"/>
          </p:nvPr>
        </p:nvSpPr>
        <p:spPr>
          <a:xfrm>
            <a:off x="6697793" y="6461375"/>
            <a:ext cx="2057400" cy="365125"/>
          </a:xfrm>
          <a:prstGeom prst="rect">
            <a:avLst/>
          </a:prstGeom>
        </p:spPr>
        <p:txBody>
          <a:bodyPr vert="horz" lIns="91440" tIns="45720" rIns="91440" bIns="45720" rtlCol="0" anchor="ctr"/>
          <a:lstStyle>
            <a:lvl1pPr algn="r">
              <a:defRPr sz="1100" b="1">
                <a:solidFill>
                  <a:srgbClr val="2B3990"/>
                </a:solidFill>
                <a:effectLst>
                  <a:outerShdw blurRad="38100" dist="38100" dir="2700000" algn="tl">
                    <a:srgbClr val="000000">
                      <a:alpha val="43137"/>
                    </a:srgbClr>
                  </a:outerShdw>
                </a:effectLst>
              </a:defRPr>
            </a:lvl1pPr>
          </a:lstStyle>
          <a:p>
            <a:fld id="{CE5CBDAC-FBAF-4CAE-9632-B7622B94B69C}" type="slidenum">
              <a:rPr lang="en-US" smtClean="0"/>
              <a:pPr/>
              <a:t>‹#›</a:t>
            </a:fld>
            <a:endParaRPr lang="en-US" dirty="0"/>
          </a:p>
        </p:txBody>
      </p:sp>
      <p:cxnSp>
        <p:nvCxnSpPr>
          <p:cNvPr id="14" name="Straight Connector 13"/>
          <p:cNvCxnSpPr/>
          <p:nvPr userDrawn="1"/>
        </p:nvCxnSpPr>
        <p:spPr>
          <a:xfrm>
            <a:off x="0" y="6370320"/>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1144905"/>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62925" y="125151"/>
            <a:ext cx="1828800" cy="914400"/>
          </a:xfrm>
          <a:prstGeom prst="rect">
            <a:avLst/>
          </a:prstGeom>
        </p:spPr>
      </p:pic>
    </p:spTree>
    <p:extLst>
      <p:ext uri="{BB962C8B-B14F-4D97-AF65-F5344CB8AC3E}">
        <p14:creationId xmlns:p14="http://schemas.microsoft.com/office/powerpoint/2010/main" val="2011510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p:txStyles>
    <p:titleStyle>
      <a:lvl1pPr algn="l" defTabSz="914400" rtl="0" eaLnBrk="1" latinLnBrk="0" hangingPunct="1">
        <a:lnSpc>
          <a:spcPct val="90000"/>
        </a:lnSpc>
        <a:spcBef>
          <a:spcPct val="0"/>
        </a:spcBef>
        <a:buNone/>
        <a:defRPr sz="3200" b="1" kern="1200">
          <a:solidFill>
            <a:srgbClr val="2B3990"/>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71561097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32464662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1168025232"/>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288682200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822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86174"/>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45600965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562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1940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40969626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7675"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298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4.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3" Type="http://schemas.openxmlformats.org/officeDocument/2006/relationships/hyperlink" Target="https://chrischan.com.au/2016/05/27/do-you-have-a-real-deadline/" TargetMode="External"/><Relationship Id="rId2" Type="http://schemas.openxmlformats.org/officeDocument/2006/relationships/image" Target="../media/image23.jpg"/><Relationship Id="rId1" Type="http://schemas.openxmlformats.org/officeDocument/2006/relationships/slideLayout" Target="../slideLayouts/slideLayout104.xml"/><Relationship Id="rId4" Type="http://schemas.openxmlformats.org/officeDocument/2006/relationships/hyperlink" Target="https://creativecommons.org/licenses/by-sa/4.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3" Type="http://schemas.openxmlformats.org/officeDocument/2006/relationships/hyperlink" Target="https://www.benefits.va.gov/WARMS/topic-homeloans.asp" TargetMode="External"/><Relationship Id="rId7" Type="http://schemas.openxmlformats.org/officeDocument/2006/relationships/hyperlink" Target="https://www.benefits.va.gov/HOMELOANS/documents/docs/denver_fee.pdf" TargetMode="External"/><Relationship Id="rId2" Type="http://schemas.openxmlformats.org/officeDocument/2006/relationships/hyperlink" Target="http://www.va-loan-requirements.com/VA-Lender-Handbook.pdf" TargetMode="External"/><Relationship Id="rId1" Type="http://schemas.openxmlformats.org/officeDocument/2006/relationships/slideLayout" Target="../slideLayouts/slideLayout104.xml"/><Relationship Id="rId6" Type="http://schemas.openxmlformats.org/officeDocument/2006/relationships/hyperlink" Target="https://www.benefits.va.gov/HOMELOANS/appraiser_fee_app.asp" TargetMode="External"/><Relationship Id="rId5" Type="http://schemas.openxmlformats.org/officeDocument/2006/relationships/hyperlink" Target="https://www.benefits.va.gov/HOMELOANS/resources_circulars.asp" TargetMode="External"/><Relationship Id="rId4" Type="http://schemas.openxmlformats.org/officeDocument/2006/relationships/hyperlink" Target="file:///\\vbadenfpc2.vba.va.gov\Appraisals\Links%20Page\Manuals\UAD%202013%20Version%201%206.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endParaRPr lang="en-US" dirty="0">
              <a:solidFill>
                <a:prstClr val="white"/>
              </a:solidFill>
            </a:endParaRPr>
          </a:p>
          <a:p>
            <a:endParaRPr lang="en-US" dirty="0">
              <a:solidFill>
                <a:prstClr val="white"/>
              </a:solidFill>
            </a:endParaRPr>
          </a:p>
        </p:txBody>
      </p:sp>
      <p:sp>
        <p:nvSpPr>
          <p:cNvPr id="4" name="Title 3"/>
          <p:cNvSpPr>
            <a:spLocks noGrp="1"/>
          </p:cNvSpPr>
          <p:nvPr>
            <p:ph type="title"/>
          </p:nvPr>
        </p:nvSpPr>
        <p:spPr/>
        <p:txBody>
          <a:bodyPr/>
          <a:lstStyle/>
          <a:p>
            <a:endParaRPr lang="en-US" dirty="0"/>
          </a:p>
        </p:txBody>
      </p:sp>
      <p:sp>
        <p:nvSpPr>
          <p:cNvPr id="2" name="TextBox 1"/>
          <p:cNvSpPr txBox="1"/>
          <p:nvPr/>
        </p:nvSpPr>
        <p:spPr>
          <a:xfrm>
            <a:off x="152400" y="6417723"/>
            <a:ext cx="3585533" cy="369332"/>
          </a:xfrm>
          <a:prstGeom prst="rect">
            <a:avLst/>
          </a:prstGeom>
          <a:noFill/>
        </p:spPr>
        <p:txBody>
          <a:bodyPr wrap="none" rtlCol="0">
            <a:spAutoFit/>
          </a:bodyPr>
          <a:lstStyle/>
          <a:p>
            <a:r>
              <a:rPr lang="en-US" dirty="0">
                <a:solidFill>
                  <a:schemeClr val="bg1">
                    <a:lumMod val="95000"/>
                  </a:schemeClr>
                </a:solidFill>
              </a:rPr>
              <a:t>Prepared by : Loan Guaranty Service</a:t>
            </a:r>
          </a:p>
        </p:txBody>
      </p:sp>
      <p:sp>
        <p:nvSpPr>
          <p:cNvPr id="5" name="TextBox 4"/>
          <p:cNvSpPr txBox="1"/>
          <p:nvPr/>
        </p:nvSpPr>
        <p:spPr>
          <a:xfrm>
            <a:off x="4495800" y="6406478"/>
            <a:ext cx="1146468" cy="369332"/>
          </a:xfrm>
          <a:prstGeom prst="rect">
            <a:avLst/>
          </a:prstGeom>
          <a:noFill/>
        </p:spPr>
        <p:txBody>
          <a:bodyPr wrap="none" rtlCol="0">
            <a:spAutoFit/>
          </a:bodyPr>
          <a:lstStyle/>
          <a:p>
            <a:r>
              <a:rPr lang="en-US" dirty="0">
                <a:solidFill>
                  <a:schemeClr val="bg1">
                    <a:lumMod val="95000"/>
                  </a:schemeClr>
                </a:solidFill>
              </a:rPr>
              <a:t>April 2018</a:t>
            </a:r>
          </a:p>
        </p:txBody>
      </p:sp>
      <p:pic>
        <p:nvPicPr>
          <p:cNvPr id="530434" name="Picture 1" descr="Logo for the campaign ChooseVA that readds Choose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590800"/>
            <a:ext cx="30289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69FACD15-FB85-47A7-9342-6735243E88BC}"/>
              </a:ext>
            </a:extLst>
          </p:cNvPr>
          <p:cNvSpPr/>
          <p:nvPr/>
        </p:nvSpPr>
        <p:spPr>
          <a:xfrm>
            <a:off x="1676400" y="4419600"/>
            <a:ext cx="5791200" cy="923330"/>
          </a:xfrm>
          <a:prstGeom prst="rect">
            <a:avLst/>
          </a:prstGeom>
        </p:spPr>
        <p:txBody>
          <a:bodyPr wrap="square">
            <a:spAutoFit/>
          </a:bodyPr>
          <a:lstStyle/>
          <a:p>
            <a:r>
              <a:rPr lang="en-US" dirty="0">
                <a:solidFill>
                  <a:srgbClr val="003F72"/>
                </a:solidFill>
                <a:latin typeface="Arial" panose="020B0604020202020204" pitchFamily="34" charset="0"/>
                <a:cs typeface="Arial" panose="020B0604020202020204" pitchFamily="34" charset="0"/>
              </a:rPr>
              <a:t>Presented by:</a:t>
            </a:r>
            <a:br>
              <a:rPr lang="en-US" dirty="0">
                <a:solidFill>
                  <a:srgbClr val="003F72"/>
                </a:solidFill>
                <a:latin typeface="Arial" panose="020B0604020202020204" pitchFamily="34" charset="0"/>
                <a:cs typeface="Arial" panose="020B0604020202020204" pitchFamily="34" charset="0"/>
              </a:rPr>
            </a:br>
            <a:br>
              <a:rPr lang="en-US" dirty="0">
                <a:solidFill>
                  <a:srgbClr val="003F72"/>
                </a:solidFill>
                <a:latin typeface="Arial" panose="020B0604020202020204" pitchFamily="34" charset="0"/>
                <a:cs typeface="Arial" panose="020B0604020202020204" pitchFamily="34" charset="0"/>
              </a:rPr>
            </a:br>
            <a:r>
              <a:rPr lang="en-US" dirty="0">
                <a:solidFill>
                  <a:srgbClr val="003F72"/>
                </a:solidFill>
                <a:latin typeface="Arial" panose="020B0604020202020204" pitchFamily="34" charset="0"/>
                <a:cs typeface="Arial" panose="020B0604020202020204" pitchFamily="34" charset="0"/>
              </a:rPr>
              <a:t>Andrew Lofland, SRA –  VA Lead Appraiser</a:t>
            </a:r>
            <a:endParaRPr lang="en-US" dirty="0"/>
          </a:p>
        </p:txBody>
      </p:sp>
      <p:sp>
        <p:nvSpPr>
          <p:cNvPr id="10" name="TextBox 9">
            <a:extLst>
              <a:ext uri="{FF2B5EF4-FFF2-40B4-BE49-F238E27FC236}">
                <a16:creationId xmlns:a16="http://schemas.microsoft.com/office/drawing/2014/main" id="{5B5809EF-2A97-42C4-A3A5-7BD5EFCDAD91}"/>
              </a:ext>
            </a:extLst>
          </p:cNvPr>
          <p:cNvSpPr txBox="1"/>
          <p:nvPr/>
        </p:nvSpPr>
        <p:spPr>
          <a:xfrm>
            <a:off x="609600" y="1287959"/>
            <a:ext cx="7924800" cy="769441"/>
          </a:xfrm>
          <a:prstGeom prst="rect">
            <a:avLst/>
          </a:prstGeom>
          <a:noFill/>
        </p:spPr>
        <p:txBody>
          <a:bodyPr wrap="square" rtlCol="0">
            <a:spAutoFit/>
          </a:bodyPr>
          <a:lstStyle/>
          <a:p>
            <a:pPr algn="ctr"/>
            <a:r>
              <a:rPr lang="en-US" sz="4400" b="1" dirty="0">
                <a:solidFill>
                  <a:srgbClr val="003F72"/>
                </a:solidFill>
                <a:latin typeface="Arial" panose="020B0604020202020204" pitchFamily="34" charset="0"/>
                <a:cs typeface="Arial" panose="020B0604020202020204" pitchFamily="34" charset="0"/>
              </a:rPr>
              <a:t>VA Back to Basics</a:t>
            </a:r>
            <a:endParaRPr lang="en-US" sz="2000" b="1" dirty="0">
              <a:solidFill>
                <a:srgbClr val="003D6B"/>
              </a:solidFill>
            </a:endParaRPr>
          </a:p>
        </p:txBody>
      </p:sp>
    </p:spTree>
    <p:extLst>
      <p:ext uri="{BB962C8B-B14F-4D97-AF65-F5344CB8AC3E}">
        <p14:creationId xmlns:p14="http://schemas.microsoft.com/office/powerpoint/2010/main" val="123906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3">
            <a:extLst>
              <a:ext uri="{FF2B5EF4-FFF2-40B4-BE49-F238E27FC236}">
                <a16:creationId xmlns:a16="http://schemas.microsoft.com/office/drawing/2014/main" id="{59058FD0-6F2E-487B-A726-C49E8672D542}"/>
              </a:ext>
            </a:extLst>
          </p:cNvPr>
          <p:cNvSpPr txBox="1">
            <a:spLocks noChangeArrowheads="1"/>
          </p:cNvSpPr>
          <p:nvPr/>
        </p:nvSpPr>
        <p:spPr bwMode="auto">
          <a:xfrm>
            <a:off x="838200" y="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latin typeface="Times New Roman" panose="02020603050405020304" pitchFamily="18" charset="0"/>
              </a:rPr>
              <a:t> </a:t>
            </a:r>
          </a:p>
        </p:txBody>
      </p:sp>
      <p:sp>
        <p:nvSpPr>
          <p:cNvPr id="174083" name="Content Placeholder 1">
            <a:extLst>
              <a:ext uri="{FF2B5EF4-FFF2-40B4-BE49-F238E27FC236}">
                <a16:creationId xmlns:a16="http://schemas.microsoft.com/office/drawing/2014/main" id="{12A127CA-C35A-4AA5-932F-E473289F8664}"/>
              </a:ext>
            </a:extLst>
          </p:cNvPr>
          <p:cNvSpPr>
            <a:spLocks noGrp="1"/>
          </p:cNvSpPr>
          <p:nvPr>
            <p:ph idx="1"/>
          </p:nvPr>
        </p:nvSpPr>
        <p:spPr>
          <a:xfrm>
            <a:off x="457200" y="838200"/>
            <a:ext cx="8153400" cy="5105400"/>
          </a:xfrm>
        </p:spPr>
        <p:txBody>
          <a:bodyPr/>
          <a:lstStyle/>
          <a:p>
            <a:pPr marL="0" indent="0" algn="ctr" eaLnBrk="1" hangingPunct="1">
              <a:spcBef>
                <a:spcPct val="0"/>
              </a:spcBef>
              <a:buFont typeface="Arial" panose="020B0604020202020204" pitchFamily="34" charset="0"/>
              <a:buNone/>
              <a:defRPr/>
            </a:pPr>
            <a:r>
              <a:rPr lang="en-US" altLang="en-US" sz="4000" b="1" dirty="0">
                <a:solidFill>
                  <a:srgbClr val="002060"/>
                </a:solidFill>
                <a:latin typeface="+mj-lt"/>
                <a:cs typeface="Arial" pitchFamily="34" charset="0"/>
              </a:rPr>
              <a:t>Tidewater Circulars</a:t>
            </a:r>
          </a:p>
          <a:p>
            <a:pPr algn="ctr" eaLnBrk="1" hangingPunct="1">
              <a:spcBef>
                <a:spcPct val="0"/>
              </a:spcBef>
              <a:buFont typeface="Wingdings" panose="05000000000000000000" pitchFamily="2" charset="2"/>
              <a:buChar char="Ø"/>
              <a:defRPr/>
            </a:pPr>
            <a:endParaRPr lang="en-US" altLang="en-US" sz="2200" b="1" dirty="0">
              <a:solidFill>
                <a:srgbClr val="002060"/>
              </a:solidFill>
              <a:latin typeface="+mj-lt"/>
              <a:cs typeface="Arial" pitchFamily="34" charset="0"/>
            </a:endParaRPr>
          </a:p>
          <a:p>
            <a:pPr eaLnBrk="1" hangingPunct="1">
              <a:spcBef>
                <a:spcPct val="0"/>
              </a:spcBef>
              <a:buFont typeface="Wingdings" panose="05000000000000000000" pitchFamily="2" charset="2"/>
              <a:buChar char="Ø"/>
              <a:defRPr/>
            </a:pPr>
            <a:r>
              <a:rPr lang="en-US" altLang="en-US" sz="2800" dirty="0">
                <a:solidFill>
                  <a:srgbClr val="002060"/>
                </a:solidFill>
                <a:latin typeface="+mj-lt"/>
                <a:cs typeface="Arial" pitchFamily="34" charset="0"/>
              </a:rPr>
              <a:t>Established in 2003 by VA Circular 26-03-11 </a:t>
            </a:r>
          </a:p>
          <a:p>
            <a:pPr eaLnBrk="1" hangingPunct="1">
              <a:spcBef>
                <a:spcPct val="0"/>
              </a:spcBef>
              <a:buFont typeface="Wingdings" panose="05000000000000000000" pitchFamily="2" charset="2"/>
              <a:buChar char="Ø"/>
              <a:defRPr/>
            </a:pPr>
            <a:endParaRPr lang="en-US" altLang="en-US" sz="1800" dirty="0">
              <a:solidFill>
                <a:srgbClr val="002060"/>
              </a:solidFill>
              <a:latin typeface="+mj-lt"/>
              <a:cs typeface="Arial" pitchFamily="34" charset="0"/>
            </a:endParaRPr>
          </a:p>
          <a:p>
            <a:pPr eaLnBrk="1" hangingPunct="1">
              <a:spcBef>
                <a:spcPct val="0"/>
              </a:spcBef>
              <a:buFont typeface="Wingdings" panose="05000000000000000000" pitchFamily="2" charset="2"/>
              <a:buChar char="Ø"/>
              <a:defRPr/>
            </a:pPr>
            <a:r>
              <a:rPr lang="en-US" altLang="en-US" sz="2800" dirty="0">
                <a:solidFill>
                  <a:srgbClr val="002060"/>
                </a:solidFill>
                <a:latin typeface="+mj-lt"/>
                <a:cs typeface="Arial" pitchFamily="34" charset="0"/>
              </a:rPr>
              <a:t>Currently updated by Circular 26-17-18 </a:t>
            </a:r>
          </a:p>
          <a:p>
            <a:pPr eaLnBrk="1" hangingPunct="1">
              <a:spcBef>
                <a:spcPct val="0"/>
              </a:spcBef>
              <a:buFont typeface="Wingdings" panose="05000000000000000000" pitchFamily="2" charset="2"/>
              <a:buChar char="Ø"/>
              <a:defRPr/>
            </a:pPr>
            <a:endParaRPr lang="en-US" altLang="en-US" sz="1800" dirty="0">
              <a:solidFill>
                <a:srgbClr val="002060"/>
              </a:solidFill>
              <a:latin typeface="+mj-lt"/>
              <a:cs typeface="Arial" pitchFamily="34" charset="0"/>
            </a:endParaRPr>
          </a:p>
          <a:p>
            <a:pPr eaLnBrk="1" hangingPunct="1">
              <a:spcBef>
                <a:spcPct val="0"/>
              </a:spcBef>
              <a:buFont typeface="Wingdings" panose="05000000000000000000" pitchFamily="2" charset="2"/>
              <a:buChar char="Ø"/>
              <a:defRPr/>
            </a:pPr>
            <a:r>
              <a:rPr lang="en-US" altLang="en-US" sz="2800" dirty="0">
                <a:solidFill>
                  <a:srgbClr val="002060"/>
                </a:solidFill>
                <a:latin typeface="+mj-lt"/>
                <a:cs typeface="Arial" pitchFamily="34" charset="0"/>
              </a:rPr>
              <a:t>Only applies to purchase transactions</a:t>
            </a:r>
          </a:p>
          <a:p>
            <a:pPr eaLnBrk="1" hangingPunct="1">
              <a:spcBef>
                <a:spcPct val="0"/>
              </a:spcBef>
              <a:buFont typeface="Wingdings" panose="05000000000000000000" pitchFamily="2" charset="2"/>
              <a:buChar char="Ø"/>
              <a:defRPr/>
            </a:pPr>
            <a:endParaRPr lang="en-US" altLang="en-US" sz="1800" dirty="0">
              <a:solidFill>
                <a:srgbClr val="002060"/>
              </a:solidFill>
              <a:latin typeface="+mj-lt"/>
              <a:cs typeface="Arial" pitchFamily="34" charset="0"/>
            </a:endParaRPr>
          </a:p>
          <a:p>
            <a:pPr eaLnBrk="1" hangingPunct="1">
              <a:spcBef>
                <a:spcPct val="0"/>
              </a:spcBef>
              <a:buFont typeface="Wingdings" panose="05000000000000000000" pitchFamily="2" charset="2"/>
              <a:buChar char="Ø"/>
              <a:defRPr/>
            </a:pPr>
            <a:r>
              <a:rPr lang="en-US" altLang="en-US" sz="2800" dirty="0">
                <a:solidFill>
                  <a:srgbClr val="002060"/>
                </a:solidFill>
                <a:latin typeface="+mj-lt"/>
                <a:cs typeface="Arial" pitchFamily="34" charset="0"/>
              </a:rPr>
              <a:t>Purpose is to provide relevant market data to VA fee appraisers resulting in fewer value disputes</a:t>
            </a:r>
            <a:endParaRPr lang="en-US" altLang="en-US" sz="3600" dirty="0">
              <a:latin typeface="Times New Roman" pitchFamily="18" charset="0"/>
            </a:endParaRPr>
          </a:p>
          <a:p>
            <a:pPr marL="0" indent="0" eaLnBrk="1" hangingPunct="1">
              <a:spcBef>
                <a:spcPct val="0"/>
              </a:spcBef>
              <a:defRPr/>
            </a:pPr>
            <a:endParaRPr lang="en-US" altLang="en-US" sz="3600" dirty="0">
              <a:solidFill>
                <a:srgbClr val="000000"/>
              </a:solidFill>
              <a:latin typeface="Times New Roman" pitchFamily="18" charset="0"/>
            </a:endParaRPr>
          </a:p>
        </p:txBody>
      </p:sp>
      <p:sp>
        <p:nvSpPr>
          <p:cNvPr id="173060" name="Title 1">
            <a:extLst>
              <a:ext uri="{FF2B5EF4-FFF2-40B4-BE49-F238E27FC236}">
                <a16:creationId xmlns:a16="http://schemas.microsoft.com/office/drawing/2014/main" id="{1C3DC32C-8302-4F2A-A60A-9299E31894A6}"/>
              </a:ext>
            </a:extLst>
          </p:cNvPr>
          <p:cNvSpPr>
            <a:spLocks noGrp="1"/>
          </p:cNvSpPr>
          <p:nvPr>
            <p:ph type="title"/>
          </p:nvPr>
        </p:nvSpPr>
        <p:spPr/>
        <p:txBody>
          <a:bodyPr/>
          <a:lstStyle/>
          <a:p>
            <a:pPr eaLnBrk="1" hangingPunct="1"/>
            <a:r>
              <a:rPr lang="en-US" altLang="en-US" b="0" dirty="0">
                <a:cs typeface="Arial" panose="020B0604020202020204" pitchFamily="34" charset="0"/>
              </a:rPr>
              <a:t>Tidewater </a:t>
            </a:r>
          </a:p>
        </p:txBody>
      </p:sp>
      <p:pic>
        <p:nvPicPr>
          <p:cNvPr id="173061" name="Picture 2" descr="C:\Users\vbasplPoellS\Desktop\PPT Photos\question mark.jpg">
            <a:extLst>
              <a:ext uri="{FF2B5EF4-FFF2-40B4-BE49-F238E27FC236}">
                <a16:creationId xmlns:a16="http://schemas.microsoft.com/office/drawing/2014/main" id="{BBCC5BCD-8A74-42D8-8C69-EAB2A871C6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308225"/>
            <a:ext cx="22860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04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3">
            <a:extLst>
              <a:ext uri="{FF2B5EF4-FFF2-40B4-BE49-F238E27FC236}">
                <a16:creationId xmlns:a16="http://schemas.microsoft.com/office/drawing/2014/main" id="{9D6E73DF-3972-4528-84CF-0B3E32CB92A0}"/>
              </a:ext>
            </a:extLst>
          </p:cNvPr>
          <p:cNvSpPr txBox="1">
            <a:spLocks noChangeArrowheads="1"/>
          </p:cNvSpPr>
          <p:nvPr/>
        </p:nvSpPr>
        <p:spPr bwMode="auto">
          <a:xfrm>
            <a:off x="838200" y="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latin typeface="Times New Roman" panose="02020603050405020304" pitchFamily="18" charset="0"/>
              </a:rPr>
              <a:t> </a:t>
            </a:r>
          </a:p>
        </p:txBody>
      </p:sp>
      <p:sp>
        <p:nvSpPr>
          <p:cNvPr id="175107" name="Content Placeholder 1">
            <a:extLst>
              <a:ext uri="{FF2B5EF4-FFF2-40B4-BE49-F238E27FC236}">
                <a16:creationId xmlns:a16="http://schemas.microsoft.com/office/drawing/2014/main" id="{05F8A79B-3117-4BFA-A44D-86C5A3611774}"/>
              </a:ext>
            </a:extLst>
          </p:cNvPr>
          <p:cNvSpPr>
            <a:spLocks noGrp="1"/>
          </p:cNvSpPr>
          <p:nvPr>
            <p:ph idx="1"/>
          </p:nvPr>
        </p:nvSpPr>
        <p:spPr>
          <a:xfrm>
            <a:off x="381000" y="838200"/>
            <a:ext cx="8382000" cy="5105400"/>
          </a:xfrm>
        </p:spPr>
        <p:txBody>
          <a:bodyPr/>
          <a:lstStyle/>
          <a:p>
            <a:pPr marL="0" indent="0" algn="ctr" eaLnBrk="1" hangingPunct="1">
              <a:spcBef>
                <a:spcPct val="0"/>
              </a:spcBef>
              <a:buFont typeface="Arial" panose="020B0604020202020204" pitchFamily="34" charset="0"/>
              <a:buNone/>
              <a:defRPr/>
            </a:pPr>
            <a:r>
              <a:rPr lang="en-US" altLang="en-US" sz="4000" b="1" dirty="0">
                <a:solidFill>
                  <a:srgbClr val="002060"/>
                </a:solidFill>
                <a:latin typeface="+mj-lt"/>
                <a:cs typeface="Arial" pitchFamily="34" charset="0"/>
              </a:rPr>
              <a:t>Tidewater Process </a:t>
            </a:r>
          </a:p>
          <a:p>
            <a:pPr marL="0" indent="0" eaLnBrk="1" hangingPunct="1">
              <a:spcBef>
                <a:spcPct val="0"/>
              </a:spcBef>
              <a:buFont typeface="Arial" panose="020B0604020202020204" pitchFamily="34" charset="0"/>
              <a:buNone/>
              <a:defRPr/>
            </a:pPr>
            <a:endParaRPr lang="en-US" altLang="en-US" sz="2200" b="1" dirty="0">
              <a:solidFill>
                <a:srgbClr val="002060"/>
              </a:solidFill>
              <a:latin typeface="+mj-lt"/>
              <a:cs typeface="Arial" pitchFamily="34" charset="0"/>
            </a:endParaRPr>
          </a:p>
          <a:p>
            <a:pPr marL="0" indent="0" eaLnBrk="1" hangingPunct="1">
              <a:spcBef>
                <a:spcPct val="0"/>
              </a:spcBef>
              <a:buFont typeface="Arial" panose="020B0604020202020204" pitchFamily="34" charset="0"/>
              <a:buNone/>
              <a:defRPr/>
            </a:pPr>
            <a:r>
              <a:rPr lang="en-US" altLang="en-US" sz="2600" dirty="0">
                <a:solidFill>
                  <a:srgbClr val="002060"/>
                </a:solidFill>
                <a:latin typeface="+mj-lt"/>
                <a:cs typeface="Arial" pitchFamily="34" charset="0"/>
              </a:rPr>
              <a:t>Appraiser contacts the listed point of contact (POC) on VA Form  26-1805 when the appraised value of a property is  likely to be lower than the sale price.</a:t>
            </a:r>
          </a:p>
          <a:p>
            <a:pPr marL="0" indent="0" eaLnBrk="1" hangingPunct="1">
              <a:spcBef>
                <a:spcPct val="0"/>
              </a:spcBef>
              <a:buFont typeface="Arial" panose="020B0604020202020204" pitchFamily="34" charset="0"/>
              <a:buNone/>
              <a:defRPr/>
            </a:pPr>
            <a:endParaRPr lang="en-US" altLang="en-US" sz="2600" dirty="0">
              <a:solidFill>
                <a:srgbClr val="002060"/>
              </a:solidFill>
              <a:latin typeface="+mj-lt"/>
              <a:cs typeface="Arial" pitchFamily="34" charset="0"/>
            </a:endParaRPr>
          </a:p>
          <a:p>
            <a:pPr marL="0" indent="0" eaLnBrk="1" hangingPunct="1">
              <a:spcBef>
                <a:spcPct val="0"/>
              </a:spcBef>
              <a:buFont typeface="Arial" panose="020B0604020202020204" pitchFamily="34" charset="0"/>
              <a:buNone/>
              <a:defRPr/>
            </a:pPr>
            <a:r>
              <a:rPr lang="en-US" altLang="en-US" sz="2600" dirty="0">
                <a:solidFill>
                  <a:srgbClr val="002060"/>
                </a:solidFill>
                <a:latin typeface="+mj-lt"/>
                <a:cs typeface="Arial" pitchFamily="34" charset="0"/>
              </a:rPr>
              <a:t>The appraiser will - </a:t>
            </a:r>
          </a:p>
          <a:p>
            <a:pPr marL="0" indent="0" eaLnBrk="1" hangingPunct="1">
              <a:spcBef>
                <a:spcPct val="0"/>
              </a:spcBef>
              <a:defRPr/>
            </a:pPr>
            <a:endParaRPr lang="en-US" altLang="en-US" sz="800" dirty="0">
              <a:solidFill>
                <a:srgbClr val="002060"/>
              </a:solidFill>
              <a:latin typeface="+mj-lt"/>
              <a:cs typeface="Arial" pitchFamily="34" charset="0"/>
            </a:endParaRPr>
          </a:p>
          <a:p>
            <a:pPr lvl="1" indent="-342900" eaLnBrk="1" hangingPunct="1">
              <a:lnSpc>
                <a:spcPct val="125000"/>
              </a:lnSpc>
              <a:spcBef>
                <a:spcPct val="0"/>
              </a:spcBef>
              <a:defRPr/>
            </a:pPr>
            <a:r>
              <a:rPr lang="en-US" altLang="en-US" sz="2400" dirty="0">
                <a:solidFill>
                  <a:srgbClr val="002060"/>
                </a:solidFill>
                <a:latin typeface="+mj-lt"/>
                <a:cs typeface="Arial" pitchFamily="34" charset="0"/>
              </a:rPr>
              <a:t>Contact listed POC</a:t>
            </a:r>
          </a:p>
          <a:p>
            <a:pPr lvl="1" indent="-342900" eaLnBrk="1" hangingPunct="1">
              <a:lnSpc>
                <a:spcPct val="125000"/>
              </a:lnSpc>
              <a:spcBef>
                <a:spcPct val="0"/>
              </a:spcBef>
              <a:defRPr/>
            </a:pPr>
            <a:r>
              <a:rPr lang="en-US" altLang="en-US" sz="2400" dirty="0">
                <a:solidFill>
                  <a:srgbClr val="002060"/>
                </a:solidFill>
                <a:latin typeface="+mj-lt"/>
                <a:cs typeface="Arial" pitchFamily="34" charset="0"/>
              </a:rPr>
              <a:t>Add public note in WebLGY when Tidewater is enacted</a:t>
            </a:r>
          </a:p>
          <a:p>
            <a:pPr lvl="1" indent="-342900" eaLnBrk="1" hangingPunct="1">
              <a:lnSpc>
                <a:spcPct val="125000"/>
              </a:lnSpc>
              <a:spcBef>
                <a:spcPct val="0"/>
              </a:spcBef>
              <a:defRPr/>
            </a:pPr>
            <a:r>
              <a:rPr lang="en-US" altLang="en-US" sz="2400" dirty="0">
                <a:solidFill>
                  <a:srgbClr val="002060"/>
                </a:solidFill>
                <a:latin typeface="+mj-lt"/>
                <a:cs typeface="Arial" pitchFamily="34" charset="0"/>
              </a:rPr>
              <a:t>Only discuss enacting Tidewater with POC  </a:t>
            </a:r>
          </a:p>
          <a:p>
            <a:pPr lvl="1" indent="-342900" eaLnBrk="1" hangingPunct="1">
              <a:lnSpc>
                <a:spcPct val="125000"/>
              </a:lnSpc>
              <a:spcBef>
                <a:spcPct val="0"/>
              </a:spcBef>
              <a:defRPr/>
            </a:pPr>
            <a:r>
              <a:rPr lang="en-US" altLang="en-US" sz="2400" dirty="0">
                <a:solidFill>
                  <a:srgbClr val="002060"/>
                </a:solidFill>
                <a:latin typeface="+mj-lt"/>
                <a:cs typeface="Arial" pitchFamily="34" charset="0"/>
              </a:rPr>
              <a:t>Not to discuss the content of the appraisal</a:t>
            </a:r>
          </a:p>
          <a:p>
            <a:pPr marL="0" indent="0" eaLnBrk="1" hangingPunct="1">
              <a:spcBef>
                <a:spcPct val="0"/>
              </a:spcBef>
              <a:defRPr/>
            </a:pPr>
            <a:endParaRPr lang="en-US" altLang="en-US" sz="3600" dirty="0">
              <a:latin typeface="Times New Roman" pitchFamily="18" charset="0"/>
            </a:endParaRPr>
          </a:p>
          <a:p>
            <a:pPr marL="0" indent="0" eaLnBrk="1" hangingPunct="1">
              <a:spcBef>
                <a:spcPct val="0"/>
              </a:spcBef>
              <a:defRPr/>
            </a:pPr>
            <a:endParaRPr lang="en-US" altLang="en-US" sz="3600" dirty="0">
              <a:latin typeface="Times New Roman" pitchFamily="18" charset="0"/>
            </a:endParaRPr>
          </a:p>
          <a:p>
            <a:pPr marL="0" indent="0" eaLnBrk="1" hangingPunct="1">
              <a:spcBef>
                <a:spcPct val="0"/>
              </a:spcBef>
              <a:defRPr/>
            </a:pPr>
            <a:endParaRPr lang="en-US" altLang="en-US" sz="3600" dirty="0">
              <a:solidFill>
                <a:srgbClr val="000000"/>
              </a:solidFill>
              <a:latin typeface="Times New Roman" pitchFamily="18" charset="0"/>
            </a:endParaRPr>
          </a:p>
          <a:p>
            <a:pPr marL="0" indent="0" eaLnBrk="1" hangingPunct="1">
              <a:defRPr/>
            </a:pPr>
            <a:endParaRPr lang="en-US" altLang="en-US" dirty="0"/>
          </a:p>
        </p:txBody>
      </p:sp>
      <p:sp>
        <p:nvSpPr>
          <p:cNvPr id="174084" name="Title 1">
            <a:extLst>
              <a:ext uri="{FF2B5EF4-FFF2-40B4-BE49-F238E27FC236}">
                <a16:creationId xmlns:a16="http://schemas.microsoft.com/office/drawing/2014/main" id="{9A339DE9-7C2C-4C3F-8243-57BB73A8A4C7}"/>
              </a:ext>
            </a:extLst>
          </p:cNvPr>
          <p:cNvSpPr>
            <a:spLocks noGrp="1"/>
          </p:cNvSpPr>
          <p:nvPr>
            <p:ph type="title"/>
          </p:nvPr>
        </p:nvSpPr>
        <p:spPr>
          <a:xfrm>
            <a:off x="0" y="19050"/>
            <a:ext cx="9144000" cy="685800"/>
          </a:xfrm>
        </p:spPr>
        <p:txBody>
          <a:bodyPr/>
          <a:lstStyle/>
          <a:p>
            <a:pPr eaLnBrk="1" hangingPunct="1"/>
            <a:r>
              <a:rPr lang="en-US" altLang="en-US" b="0" dirty="0">
                <a:cs typeface="Arial" panose="020B0604020202020204" pitchFamily="34" charset="0"/>
              </a:rPr>
              <a:t>Tidewater </a:t>
            </a:r>
          </a:p>
        </p:txBody>
      </p:sp>
    </p:spTree>
    <p:extLst>
      <p:ext uri="{BB962C8B-B14F-4D97-AF65-F5344CB8AC3E}">
        <p14:creationId xmlns:p14="http://schemas.microsoft.com/office/powerpoint/2010/main" val="1266072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3">
            <a:extLst>
              <a:ext uri="{FF2B5EF4-FFF2-40B4-BE49-F238E27FC236}">
                <a16:creationId xmlns:a16="http://schemas.microsoft.com/office/drawing/2014/main" id="{30102201-3358-44D7-8306-E4E0A47A8A38}"/>
              </a:ext>
            </a:extLst>
          </p:cNvPr>
          <p:cNvSpPr txBox="1">
            <a:spLocks noChangeArrowheads="1"/>
          </p:cNvSpPr>
          <p:nvPr/>
        </p:nvSpPr>
        <p:spPr bwMode="auto">
          <a:xfrm>
            <a:off x="838200" y="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latin typeface="Times New Roman" panose="02020603050405020304" pitchFamily="18" charset="0"/>
              </a:rPr>
              <a:t> </a:t>
            </a:r>
          </a:p>
        </p:txBody>
      </p:sp>
      <p:sp>
        <p:nvSpPr>
          <p:cNvPr id="176131" name="Content Placeholder 1">
            <a:extLst>
              <a:ext uri="{FF2B5EF4-FFF2-40B4-BE49-F238E27FC236}">
                <a16:creationId xmlns:a16="http://schemas.microsoft.com/office/drawing/2014/main" id="{BA3DFB77-4211-4ADE-952F-CC765EDB9913}"/>
              </a:ext>
            </a:extLst>
          </p:cNvPr>
          <p:cNvSpPr>
            <a:spLocks noGrp="1"/>
          </p:cNvSpPr>
          <p:nvPr>
            <p:ph idx="1"/>
          </p:nvPr>
        </p:nvSpPr>
        <p:spPr>
          <a:xfrm>
            <a:off x="533400" y="838200"/>
            <a:ext cx="8153400" cy="5105400"/>
          </a:xfrm>
        </p:spPr>
        <p:txBody>
          <a:bodyPr/>
          <a:lstStyle/>
          <a:p>
            <a:pPr marL="0" indent="0" algn="ctr" eaLnBrk="1" hangingPunct="1">
              <a:spcBef>
                <a:spcPct val="0"/>
              </a:spcBef>
              <a:buFont typeface="Arial" panose="020B0604020202020204" pitchFamily="34" charset="0"/>
              <a:buNone/>
              <a:defRPr/>
            </a:pPr>
            <a:r>
              <a:rPr lang="en-US" altLang="en-US" sz="4000" b="1" dirty="0">
                <a:solidFill>
                  <a:srgbClr val="002060"/>
                </a:solidFill>
                <a:latin typeface="+mj-lt"/>
                <a:cs typeface="Arial" pitchFamily="34" charset="0"/>
              </a:rPr>
              <a:t>Tidewater Process </a:t>
            </a:r>
          </a:p>
          <a:p>
            <a:pPr marL="0" indent="0" algn="ctr" eaLnBrk="1" hangingPunct="1">
              <a:spcBef>
                <a:spcPct val="0"/>
              </a:spcBef>
              <a:buFont typeface="Arial" panose="020B0604020202020204" pitchFamily="34" charset="0"/>
              <a:buNone/>
              <a:defRPr/>
            </a:pPr>
            <a:endParaRPr lang="en-US" altLang="en-US" b="1" dirty="0">
              <a:solidFill>
                <a:srgbClr val="002060"/>
              </a:solidFill>
              <a:latin typeface="+mj-lt"/>
              <a:cs typeface="Arial" pitchFamily="34" charset="0"/>
            </a:endParaRPr>
          </a:p>
          <a:p>
            <a:pPr eaLnBrk="1" hangingPunct="1">
              <a:spcBef>
                <a:spcPct val="0"/>
              </a:spcBef>
              <a:buFont typeface="Wingdings" panose="05000000000000000000" pitchFamily="2" charset="2"/>
              <a:buChar char="Ø"/>
              <a:defRPr/>
            </a:pPr>
            <a:r>
              <a:rPr lang="en-US" altLang="en-US" sz="2800" dirty="0">
                <a:solidFill>
                  <a:srgbClr val="002060"/>
                </a:solidFill>
                <a:latin typeface="+mj-lt"/>
                <a:cs typeface="Arial" pitchFamily="34" charset="0"/>
              </a:rPr>
              <a:t>POC has two business days to respond from the date of first contact</a:t>
            </a:r>
          </a:p>
          <a:p>
            <a:pPr eaLnBrk="1" hangingPunct="1">
              <a:spcBef>
                <a:spcPct val="0"/>
              </a:spcBef>
              <a:buFont typeface="Wingdings" panose="05000000000000000000" pitchFamily="2" charset="2"/>
              <a:buChar char="Ø"/>
              <a:defRPr/>
            </a:pPr>
            <a:endParaRPr lang="en-US" altLang="en-US" sz="2800" dirty="0">
              <a:solidFill>
                <a:srgbClr val="002060"/>
              </a:solidFill>
              <a:latin typeface="+mj-lt"/>
              <a:cs typeface="Arial" pitchFamily="34" charset="0"/>
            </a:endParaRPr>
          </a:p>
          <a:p>
            <a:pPr eaLnBrk="1" hangingPunct="1">
              <a:spcBef>
                <a:spcPct val="0"/>
              </a:spcBef>
              <a:buFont typeface="Wingdings" panose="05000000000000000000" pitchFamily="2" charset="2"/>
              <a:buChar char="Ø"/>
              <a:defRPr/>
            </a:pPr>
            <a:r>
              <a:rPr lang="en-US" altLang="en-US" sz="2800" dirty="0">
                <a:solidFill>
                  <a:srgbClr val="002060"/>
                </a:solidFill>
                <a:latin typeface="+mj-lt"/>
                <a:cs typeface="Arial" pitchFamily="34" charset="0"/>
              </a:rPr>
              <a:t>Preferred format is similar to the comparable sales grid or Multiple Listing Service (MLS) property reports</a:t>
            </a:r>
          </a:p>
          <a:p>
            <a:pPr eaLnBrk="1" hangingPunct="1">
              <a:spcBef>
                <a:spcPct val="0"/>
              </a:spcBef>
              <a:buFont typeface="Wingdings" panose="05000000000000000000" pitchFamily="2" charset="2"/>
              <a:buChar char="Ø"/>
              <a:defRPr/>
            </a:pPr>
            <a:endParaRPr lang="en-US" altLang="en-US" sz="2800" dirty="0">
              <a:solidFill>
                <a:srgbClr val="002060"/>
              </a:solidFill>
              <a:latin typeface="+mj-lt"/>
              <a:cs typeface="Arial" pitchFamily="34" charset="0"/>
            </a:endParaRPr>
          </a:p>
          <a:p>
            <a:pPr eaLnBrk="1" hangingPunct="1">
              <a:spcBef>
                <a:spcPct val="0"/>
              </a:spcBef>
              <a:buFont typeface="Wingdings" panose="05000000000000000000" pitchFamily="2" charset="2"/>
              <a:buChar char="Ø"/>
              <a:defRPr/>
            </a:pPr>
            <a:r>
              <a:rPr lang="en-US" altLang="en-US" sz="2800" dirty="0">
                <a:solidFill>
                  <a:srgbClr val="002060"/>
                </a:solidFill>
                <a:latin typeface="+mj-lt"/>
                <a:cs typeface="Arial" pitchFamily="34" charset="0"/>
              </a:rPr>
              <a:t>Must be closed sales, not listings</a:t>
            </a:r>
            <a:endParaRPr lang="en-US" altLang="en-US" sz="4000" dirty="0">
              <a:latin typeface="Times New Roman" pitchFamily="18" charset="0"/>
            </a:endParaRPr>
          </a:p>
          <a:p>
            <a:pPr marL="0" indent="0" eaLnBrk="1" hangingPunct="1">
              <a:spcBef>
                <a:spcPct val="0"/>
              </a:spcBef>
              <a:defRPr/>
            </a:pPr>
            <a:endParaRPr lang="en-US" altLang="en-US" sz="3600" dirty="0">
              <a:solidFill>
                <a:srgbClr val="000000"/>
              </a:solidFill>
              <a:latin typeface="Times New Roman" pitchFamily="18" charset="0"/>
            </a:endParaRPr>
          </a:p>
          <a:p>
            <a:pPr marL="0" indent="0" eaLnBrk="1" hangingPunct="1">
              <a:defRPr/>
            </a:pPr>
            <a:endParaRPr lang="en-US" altLang="en-US" dirty="0"/>
          </a:p>
        </p:txBody>
      </p:sp>
      <p:sp>
        <p:nvSpPr>
          <p:cNvPr id="175108" name="Title 1">
            <a:extLst>
              <a:ext uri="{FF2B5EF4-FFF2-40B4-BE49-F238E27FC236}">
                <a16:creationId xmlns:a16="http://schemas.microsoft.com/office/drawing/2014/main" id="{3B41BE7B-37D5-41BE-AFD5-B74808138B2A}"/>
              </a:ext>
            </a:extLst>
          </p:cNvPr>
          <p:cNvSpPr>
            <a:spLocks noGrp="1"/>
          </p:cNvSpPr>
          <p:nvPr>
            <p:ph type="title"/>
          </p:nvPr>
        </p:nvSpPr>
        <p:spPr/>
        <p:txBody>
          <a:bodyPr/>
          <a:lstStyle/>
          <a:p>
            <a:pPr eaLnBrk="1" hangingPunct="1"/>
            <a:r>
              <a:rPr lang="en-US" altLang="en-US" b="0" dirty="0">
                <a:cs typeface="Arial" panose="020B0604020202020204" pitchFamily="34" charset="0"/>
              </a:rPr>
              <a:t>Tidewater </a:t>
            </a:r>
          </a:p>
        </p:txBody>
      </p:sp>
    </p:spTree>
    <p:extLst>
      <p:ext uri="{BB962C8B-B14F-4D97-AF65-F5344CB8AC3E}">
        <p14:creationId xmlns:p14="http://schemas.microsoft.com/office/powerpoint/2010/main" val="351289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3">
            <a:extLst>
              <a:ext uri="{FF2B5EF4-FFF2-40B4-BE49-F238E27FC236}">
                <a16:creationId xmlns:a16="http://schemas.microsoft.com/office/drawing/2014/main" id="{F7FA4CBE-2F10-4299-B357-FF7C6E8CCC8E}"/>
              </a:ext>
            </a:extLst>
          </p:cNvPr>
          <p:cNvSpPr txBox="1">
            <a:spLocks noChangeArrowheads="1"/>
          </p:cNvSpPr>
          <p:nvPr/>
        </p:nvSpPr>
        <p:spPr bwMode="auto">
          <a:xfrm>
            <a:off x="838200" y="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latin typeface="Times New Roman" panose="02020603050405020304" pitchFamily="18" charset="0"/>
              </a:rPr>
              <a:t> </a:t>
            </a:r>
          </a:p>
        </p:txBody>
      </p:sp>
      <p:sp>
        <p:nvSpPr>
          <p:cNvPr id="176131" name="TextBox 9">
            <a:extLst>
              <a:ext uri="{FF2B5EF4-FFF2-40B4-BE49-F238E27FC236}">
                <a16:creationId xmlns:a16="http://schemas.microsoft.com/office/drawing/2014/main" id="{1E80E6DA-1381-46E2-9372-B8FF769B0DE3}"/>
              </a:ext>
            </a:extLst>
          </p:cNvPr>
          <p:cNvSpPr txBox="1">
            <a:spLocks noChangeArrowheads="1"/>
          </p:cNvSpPr>
          <p:nvPr/>
        </p:nvSpPr>
        <p:spPr bwMode="auto">
          <a:xfrm>
            <a:off x="228600" y="1066800"/>
            <a:ext cx="86868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endParaRPr lang="en-US" altLang="en-US">
              <a:latin typeface="Times New Roman" panose="02020603050405020304" pitchFamily="18" charset="0"/>
            </a:endParaRPr>
          </a:p>
        </p:txBody>
      </p:sp>
      <p:sp>
        <p:nvSpPr>
          <p:cNvPr id="3" name="Content Placeholder 2">
            <a:extLst>
              <a:ext uri="{FF2B5EF4-FFF2-40B4-BE49-F238E27FC236}">
                <a16:creationId xmlns:a16="http://schemas.microsoft.com/office/drawing/2014/main" id="{37C480DE-CC4F-408D-BBC3-97EBA0BC65EC}"/>
              </a:ext>
            </a:extLst>
          </p:cNvPr>
          <p:cNvSpPr>
            <a:spLocks noGrp="1"/>
          </p:cNvSpPr>
          <p:nvPr>
            <p:ph idx="1"/>
          </p:nvPr>
        </p:nvSpPr>
        <p:spPr>
          <a:xfrm>
            <a:off x="457199" y="838200"/>
            <a:ext cx="8550275" cy="5287963"/>
          </a:xfrm>
        </p:spPr>
        <p:txBody>
          <a:bodyPr rtlCol="0">
            <a:normAutofit fontScale="92500" lnSpcReduction="10000"/>
          </a:bodyPr>
          <a:lstStyle/>
          <a:p>
            <a:pPr marL="0" indent="0" algn="ctr" eaLnBrk="1" fontAlgn="auto" hangingPunct="1">
              <a:spcBef>
                <a:spcPct val="0"/>
              </a:spcBef>
              <a:spcAft>
                <a:spcPts val="0"/>
              </a:spcAft>
              <a:buFont typeface="Arial" panose="020B0604020202020204" pitchFamily="34" charset="0"/>
              <a:buNone/>
              <a:defRPr/>
            </a:pPr>
            <a:r>
              <a:rPr lang="en-US" altLang="en-US" sz="4000" b="1" dirty="0">
                <a:solidFill>
                  <a:srgbClr val="002060"/>
                </a:solidFill>
                <a:latin typeface="+mj-lt"/>
                <a:cs typeface="Arial" panose="020B0604020202020204" pitchFamily="34" charset="0"/>
              </a:rPr>
              <a:t>Tidewater Best Practices</a:t>
            </a:r>
          </a:p>
          <a:p>
            <a:pPr eaLnBrk="1" fontAlgn="auto" hangingPunct="1">
              <a:spcBef>
                <a:spcPct val="0"/>
              </a:spcBef>
              <a:spcAft>
                <a:spcPts val="0"/>
              </a:spcAft>
              <a:buFont typeface="Arial"/>
              <a:buChar char="•"/>
              <a:defRPr/>
            </a:pPr>
            <a:endParaRPr lang="en-US" altLang="en-US" dirty="0">
              <a:solidFill>
                <a:srgbClr val="002060"/>
              </a:solidFill>
              <a:latin typeface="+mj-lt"/>
              <a:cs typeface="Arial" panose="020B0604020202020204" pitchFamily="34" charset="0"/>
            </a:endParaRPr>
          </a:p>
          <a:p>
            <a:pPr eaLnBrk="1" fontAlgn="auto" hangingPunct="1">
              <a:spcBef>
                <a:spcPct val="0"/>
              </a:spcBef>
              <a:spcAft>
                <a:spcPts val="0"/>
              </a:spcAft>
              <a:buFont typeface="Arial"/>
              <a:buChar char="•"/>
              <a:defRPr/>
            </a:pPr>
            <a:endParaRPr lang="en-US" altLang="en-US" dirty="0">
              <a:solidFill>
                <a:srgbClr val="002060"/>
              </a:solidFill>
              <a:latin typeface="+mj-lt"/>
              <a:cs typeface="Arial" panose="020B0604020202020204" pitchFamily="34" charset="0"/>
            </a:endParaRPr>
          </a:p>
          <a:p>
            <a:pPr eaLnBrk="1" fontAlgn="auto" hangingPunct="1">
              <a:spcBef>
                <a:spcPct val="0"/>
              </a:spcBef>
              <a:spcAft>
                <a:spcPts val="0"/>
              </a:spcAft>
              <a:buFont typeface="Arial"/>
              <a:buChar char="•"/>
              <a:defRPr/>
            </a:pPr>
            <a:endParaRPr lang="en-US" altLang="en-US" dirty="0">
              <a:solidFill>
                <a:srgbClr val="002060"/>
              </a:solidFill>
              <a:latin typeface="+mj-lt"/>
              <a:cs typeface="Arial" panose="020B0604020202020204" pitchFamily="34" charset="0"/>
            </a:endParaRPr>
          </a:p>
          <a:p>
            <a:pPr eaLnBrk="1" fontAlgn="auto" hangingPunct="1">
              <a:spcBef>
                <a:spcPct val="0"/>
              </a:spcBef>
              <a:spcAft>
                <a:spcPts val="0"/>
              </a:spcAft>
              <a:buFont typeface="Arial"/>
              <a:buChar char="•"/>
              <a:defRPr/>
            </a:pPr>
            <a:endParaRPr lang="en-US" altLang="en-US" sz="2200" dirty="0">
              <a:solidFill>
                <a:srgbClr val="002060"/>
              </a:solidFill>
              <a:latin typeface="+mj-lt"/>
              <a:cs typeface="Arial" panose="020B0604020202020204" pitchFamily="34" charset="0"/>
            </a:endParaRPr>
          </a:p>
          <a:p>
            <a:pPr eaLnBrk="1" fontAlgn="auto" hangingPunct="1">
              <a:spcBef>
                <a:spcPct val="0"/>
              </a:spcBef>
              <a:spcAft>
                <a:spcPts val="0"/>
              </a:spcAft>
              <a:buFont typeface="Wingdings" panose="05000000000000000000" pitchFamily="2" charset="2"/>
              <a:buChar char="Ø"/>
              <a:defRPr/>
            </a:pPr>
            <a:r>
              <a:rPr lang="en-US" altLang="en-US" sz="2800" b="1" dirty="0">
                <a:solidFill>
                  <a:srgbClr val="002060"/>
                </a:solidFill>
                <a:latin typeface="+mj-lt"/>
                <a:cs typeface="Arial" panose="020B0604020202020204" pitchFamily="34" charset="0"/>
              </a:rPr>
              <a:t>Communication</a:t>
            </a:r>
          </a:p>
          <a:p>
            <a:pPr lvl="1" eaLnBrk="1" fontAlgn="auto" hangingPunct="1">
              <a:spcBef>
                <a:spcPct val="0"/>
              </a:spcBef>
              <a:spcAft>
                <a:spcPts val="0"/>
              </a:spcAft>
              <a:buFont typeface="Arial"/>
              <a:buChar char="–"/>
              <a:defRPr/>
            </a:pPr>
            <a:r>
              <a:rPr lang="en-US" altLang="en-US" sz="2800" dirty="0">
                <a:solidFill>
                  <a:srgbClr val="002060"/>
                </a:solidFill>
                <a:latin typeface="+mj-lt"/>
                <a:cs typeface="Arial" panose="020B0604020202020204" pitchFamily="34" charset="0"/>
              </a:rPr>
              <a:t>Provide information as quickly as possible and document WebLGY notes. </a:t>
            </a:r>
          </a:p>
          <a:p>
            <a:pPr lvl="1" eaLnBrk="1" fontAlgn="auto" hangingPunct="1">
              <a:spcBef>
                <a:spcPct val="0"/>
              </a:spcBef>
              <a:spcAft>
                <a:spcPts val="0"/>
              </a:spcAft>
              <a:buFont typeface="Arial"/>
              <a:buChar char="–"/>
              <a:defRPr/>
            </a:pPr>
            <a:endParaRPr lang="en-US" altLang="en-US" sz="2800" dirty="0">
              <a:solidFill>
                <a:srgbClr val="002060"/>
              </a:solidFill>
              <a:latin typeface="+mj-lt"/>
              <a:cs typeface="Arial" panose="020B0604020202020204" pitchFamily="34" charset="0"/>
            </a:endParaRPr>
          </a:p>
          <a:p>
            <a:pPr eaLnBrk="1" fontAlgn="auto" hangingPunct="1">
              <a:spcBef>
                <a:spcPct val="0"/>
              </a:spcBef>
              <a:spcAft>
                <a:spcPts val="0"/>
              </a:spcAft>
              <a:buFont typeface="Wingdings" panose="05000000000000000000" pitchFamily="2" charset="2"/>
              <a:buChar char="Ø"/>
              <a:defRPr/>
            </a:pPr>
            <a:r>
              <a:rPr lang="en-US" altLang="en-US" sz="2800" b="1" dirty="0">
                <a:solidFill>
                  <a:srgbClr val="002060"/>
                </a:solidFill>
                <a:latin typeface="+mj-lt"/>
                <a:cs typeface="Arial" panose="020B0604020202020204" pitchFamily="34" charset="0"/>
              </a:rPr>
              <a:t>Documentation</a:t>
            </a:r>
          </a:p>
          <a:p>
            <a:pPr lvl="1" eaLnBrk="1" fontAlgn="auto" hangingPunct="1">
              <a:spcBef>
                <a:spcPct val="0"/>
              </a:spcBef>
              <a:spcAft>
                <a:spcPts val="0"/>
              </a:spcAft>
              <a:buFont typeface="Arial"/>
              <a:buChar char="–"/>
              <a:defRPr/>
            </a:pPr>
            <a:r>
              <a:rPr lang="en-US" altLang="en-US" sz="2800" dirty="0">
                <a:solidFill>
                  <a:srgbClr val="002060"/>
                </a:solidFill>
                <a:latin typeface="+mj-lt"/>
                <a:cs typeface="Arial" panose="020B0604020202020204" pitchFamily="34" charset="0"/>
              </a:rPr>
              <a:t>Provide information and data in a clear and concise manner. </a:t>
            </a:r>
          </a:p>
          <a:p>
            <a:pPr lvl="1" eaLnBrk="1" fontAlgn="auto" hangingPunct="1">
              <a:spcBef>
                <a:spcPct val="0"/>
              </a:spcBef>
              <a:spcAft>
                <a:spcPts val="0"/>
              </a:spcAft>
              <a:buFont typeface="Arial"/>
              <a:buChar char="–"/>
              <a:defRPr/>
            </a:pPr>
            <a:endParaRPr lang="en-US" altLang="en-US" sz="2800" dirty="0">
              <a:solidFill>
                <a:srgbClr val="002060"/>
              </a:solidFill>
              <a:latin typeface="+mj-lt"/>
              <a:cs typeface="Arial" panose="020B0604020202020204" pitchFamily="34" charset="0"/>
            </a:endParaRPr>
          </a:p>
          <a:p>
            <a:pPr eaLnBrk="1" fontAlgn="auto" hangingPunct="1">
              <a:spcBef>
                <a:spcPct val="0"/>
              </a:spcBef>
              <a:spcAft>
                <a:spcPts val="0"/>
              </a:spcAft>
              <a:buFont typeface="Wingdings" panose="05000000000000000000" pitchFamily="2" charset="2"/>
              <a:buChar char="Ø"/>
              <a:defRPr/>
            </a:pPr>
            <a:r>
              <a:rPr lang="en-US" altLang="en-US" sz="2800" dirty="0">
                <a:solidFill>
                  <a:srgbClr val="002060"/>
                </a:solidFill>
                <a:latin typeface="+mj-lt"/>
                <a:cs typeface="Arial" panose="020B0604020202020204" pitchFamily="34" charset="0"/>
              </a:rPr>
              <a:t>Refer to VA Circular 26-17-18 or contact the RLC with any questions  </a:t>
            </a:r>
          </a:p>
          <a:p>
            <a:pPr marL="0" indent="0" eaLnBrk="1" fontAlgn="auto" hangingPunct="1">
              <a:spcAft>
                <a:spcPts val="0"/>
              </a:spcAft>
              <a:buFont typeface="Arial" panose="020B0604020202020204" pitchFamily="34" charset="0"/>
              <a:buNone/>
              <a:defRPr/>
            </a:pPr>
            <a:endParaRPr lang="en-US" dirty="0"/>
          </a:p>
        </p:txBody>
      </p:sp>
      <p:sp>
        <p:nvSpPr>
          <p:cNvPr id="176133" name="Title 1">
            <a:extLst>
              <a:ext uri="{FF2B5EF4-FFF2-40B4-BE49-F238E27FC236}">
                <a16:creationId xmlns:a16="http://schemas.microsoft.com/office/drawing/2014/main" id="{77A3A9D6-2F1D-444D-8958-73CA8E424BF6}"/>
              </a:ext>
            </a:extLst>
          </p:cNvPr>
          <p:cNvSpPr>
            <a:spLocks noGrp="1"/>
          </p:cNvSpPr>
          <p:nvPr>
            <p:ph type="title"/>
          </p:nvPr>
        </p:nvSpPr>
        <p:spPr/>
        <p:txBody>
          <a:bodyPr/>
          <a:lstStyle/>
          <a:p>
            <a:pPr eaLnBrk="1" hangingPunct="1"/>
            <a:r>
              <a:rPr lang="en-US" altLang="en-US" b="0" dirty="0">
                <a:cs typeface="Arial" panose="020B0604020202020204" pitchFamily="34" charset="0"/>
              </a:rPr>
              <a:t>Tidewater </a:t>
            </a:r>
          </a:p>
        </p:txBody>
      </p:sp>
      <p:pic>
        <p:nvPicPr>
          <p:cNvPr id="176134" name="Picture 6" descr="C:\Users\vbasplPoellS\Desktop\PPT Photos\scale.png">
            <a:extLst>
              <a:ext uri="{FF2B5EF4-FFF2-40B4-BE49-F238E27FC236}">
                <a16:creationId xmlns:a16="http://schemas.microsoft.com/office/drawing/2014/main" id="{3E72A50A-22C3-461F-A9DF-16672DF70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675" y="1392238"/>
            <a:ext cx="208280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636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738184"/>
            <a:ext cx="4191000" cy="5287964"/>
          </a:xfrm>
        </p:spPr>
        <p:txBody>
          <a:bodyPr>
            <a:normAutofit fontScale="92500" lnSpcReduction="10000"/>
          </a:bodyPr>
          <a:lstStyle/>
          <a:p>
            <a:r>
              <a:rPr lang="en-US" sz="3600" dirty="0">
                <a:solidFill>
                  <a:srgbClr val="003D6B"/>
                </a:solidFill>
              </a:rPr>
              <a:t>Liquidation Access Rules</a:t>
            </a:r>
          </a:p>
          <a:p>
            <a:r>
              <a:rPr lang="en-US" sz="3600" dirty="0">
                <a:solidFill>
                  <a:srgbClr val="003D6B"/>
                </a:solidFill>
              </a:rPr>
              <a:t>Three Attempt to Gain Access/Deed-in-Lieu</a:t>
            </a:r>
          </a:p>
          <a:p>
            <a:r>
              <a:rPr lang="en-US" sz="3600" dirty="0">
                <a:solidFill>
                  <a:srgbClr val="003D6B"/>
                </a:solidFill>
              </a:rPr>
              <a:t>Exterior Only are Authorized for Vacant Properties</a:t>
            </a:r>
          </a:p>
          <a:p>
            <a:r>
              <a:rPr lang="en-US" sz="3600" dirty="0">
                <a:solidFill>
                  <a:srgbClr val="003D6B"/>
                </a:solidFill>
              </a:rPr>
              <a:t>Lender Can Access to Protect the Property</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
        <p:nvSpPr>
          <p:cNvPr id="4" name="Title 3"/>
          <p:cNvSpPr>
            <a:spLocks noGrp="1"/>
          </p:cNvSpPr>
          <p:nvPr>
            <p:ph type="title"/>
          </p:nvPr>
        </p:nvSpPr>
        <p:spPr/>
        <p:txBody>
          <a:bodyPr/>
          <a:lstStyle/>
          <a:p>
            <a:r>
              <a:rPr lang="en-US" dirty="0"/>
              <a:t>Washington State Law</a:t>
            </a:r>
          </a:p>
        </p:txBody>
      </p:sp>
      <p:pic>
        <p:nvPicPr>
          <p:cNvPr id="6" name="Picture 5">
            <a:extLst>
              <a:ext uri="{FF2B5EF4-FFF2-40B4-BE49-F238E27FC236}">
                <a16:creationId xmlns:a16="http://schemas.microsoft.com/office/drawing/2014/main" id="{6D98D109-0443-4E4C-A47A-FB19197C6A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 y="914400"/>
            <a:ext cx="3945661" cy="2327940"/>
          </a:xfrm>
          <a:prstGeom prst="rect">
            <a:avLst/>
          </a:prstGeom>
        </p:spPr>
      </p:pic>
      <p:sp>
        <p:nvSpPr>
          <p:cNvPr id="7" name="TextBox 6">
            <a:extLst>
              <a:ext uri="{FF2B5EF4-FFF2-40B4-BE49-F238E27FC236}">
                <a16:creationId xmlns:a16="http://schemas.microsoft.com/office/drawing/2014/main" id="{CA42A766-6507-40A5-A2BE-C741DEC6D417}"/>
              </a:ext>
            </a:extLst>
          </p:cNvPr>
          <p:cNvSpPr txBox="1"/>
          <p:nvPr/>
        </p:nvSpPr>
        <p:spPr>
          <a:xfrm>
            <a:off x="4953000" y="6078532"/>
            <a:ext cx="2857500" cy="369332"/>
          </a:xfrm>
          <a:prstGeom prst="rect">
            <a:avLst/>
          </a:prstGeom>
          <a:noFill/>
        </p:spPr>
        <p:txBody>
          <a:bodyPr wrap="square" rtlCol="0">
            <a:spAutoFit/>
          </a:bodyPr>
          <a:lstStyle/>
          <a:p>
            <a:r>
              <a:rPr lang="en-US" sz="900">
                <a:hlinkClick r:id="rId3" tooltip="https://chrischan.com.au/2016/05/27/do-you-have-a-real-deadline/"/>
              </a:rPr>
              <a:t>This Photo</a:t>
            </a:r>
            <a:r>
              <a:rPr lang="en-US" sz="900"/>
              <a:t> by Unknown Author is licensed under </a:t>
            </a:r>
            <a:r>
              <a:rPr lang="en-US" sz="900">
                <a:hlinkClick r:id="rId4" tooltip="https://creativecommons.org/licenses/by-sa/4.0/"/>
              </a:rPr>
              <a:t>CC BY-SA</a:t>
            </a:r>
            <a:endParaRPr lang="en-US" sz="900"/>
          </a:p>
        </p:txBody>
      </p:sp>
    </p:spTree>
    <p:extLst>
      <p:ext uri="{BB962C8B-B14F-4D97-AF65-F5344CB8AC3E}">
        <p14:creationId xmlns:p14="http://schemas.microsoft.com/office/powerpoint/2010/main" val="3854711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solidFill>
                  <a:srgbClr val="003D6B"/>
                </a:solidFill>
              </a:rPr>
              <a:t>Any Request Over a Month (Lead or Supervisor)</a:t>
            </a:r>
          </a:p>
          <a:p>
            <a:r>
              <a:rPr lang="en-US" sz="3600" dirty="0">
                <a:solidFill>
                  <a:srgbClr val="003D6B"/>
                </a:solidFill>
              </a:rPr>
              <a:t>Over Three Months (Supervisor Only)</a:t>
            </a:r>
          </a:p>
          <a:p>
            <a:r>
              <a:rPr lang="en-US" sz="3600" dirty="0">
                <a:solidFill>
                  <a:srgbClr val="003D6B"/>
                </a:solidFill>
              </a:rPr>
              <a:t>Check Appraisers Pending Assignments</a:t>
            </a:r>
          </a:p>
          <a:p>
            <a:r>
              <a:rPr lang="en-US" sz="3600" dirty="0">
                <a:solidFill>
                  <a:srgbClr val="003D6B"/>
                </a:solidFill>
              </a:rPr>
              <a:t>Is this for Workload</a:t>
            </a:r>
          </a:p>
          <a:p>
            <a:r>
              <a:rPr lang="en-US" sz="3600" dirty="0">
                <a:solidFill>
                  <a:srgbClr val="003D6B"/>
                </a:solidFill>
              </a:rPr>
              <a:t>Leave Request Must be in Writing (Prefer Leave Request Form)</a:t>
            </a:r>
          </a:p>
          <a:p>
            <a:r>
              <a:rPr lang="en-US" sz="3600" dirty="0">
                <a:solidFill>
                  <a:srgbClr val="003D6B"/>
                </a:solidFill>
              </a:rPr>
              <a:t>Leave Request Are Uploaded in SIM</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sp>
        <p:nvSpPr>
          <p:cNvPr id="4" name="Title 3"/>
          <p:cNvSpPr>
            <a:spLocks noGrp="1"/>
          </p:cNvSpPr>
          <p:nvPr>
            <p:ph type="title"/>
          </p:nvPr>
        </p:nvSpPr>
        <p:spPr/>
        <p:txBody>
          <a:bodyPr/>
          <a:lstStyle/>
          <a:p>
            <a:r>
              <a:rPr lang="en-US" dirty="0"/>
              <a:t>Appraiser Leave Requests</a:t>
            </a:r>
          </a:p>
        </p:txBody>
      </p:sp>
    </p:spTree>
    <p:extLst>
      <p:ext uri="{BB962C8B-B14F-4D97-AF65-F5344CB8AC3E}">
        <p14:creationId xmlns:p14="http://schemas.microsoft.com/office/powerpoint/2010/main" val="1291184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anose="05000000000000000000" pitchFamily="2" charset="2"/>
              <a:buChar char="Ø"/>
            </a:pPr>
            <a:r>
              <a:rPr lang="en-US" sz="3200" dirty="0">
                <a:solidFill>
                  <a:srgbClr val="003D6B"/>
                </a:solidFill>
              </a:rPr>
              <a:t>Verify that Repairs are VA MPRs (Safe, Sound &amp; Sanitary)</a:t>
            </a:r>
          </a:p>
          <a:p>
            <a:pPr>
              <a:buFont typeface="Wingdings" panose="05000000000000000000" pitchFamily="2" charset="2"/>
              <a:buChar char="Ø"/>
            </a:pPr>
            <a:r>
              <a:rPr lang="en-US" sz="3200" dirty="0">
                <a:solidFill>
                  <a:srgbClr val="003D6B"/>
                </a:solidFill>
              </a:rPr>
              <a:t>Does SAR Understand the Appraisers Call for MPRs</a:t>
            </a:r>
          </a:p>
          <a:p>
            <a:pPr>
              <a:buFont typeface="Wingdings" panose="05000000000000000000" pitchFamily="2" charset="2"/>
              <a:buChar char="Ø"/>
            </a:pPr>
            <a:r>
              <a:rPr lang="en-US" sz="3200" dirty="0">
                <a:solidFill>
                  <a:srgbClr val="003D6B"/>
                </a:solidFill>
              </a:rPr>
              <a:t>Are they Really a VA MPR?</a:t>
            </a:r>
          </a:p>
          <a:p>
            <a:pPr>
              <a:buFont typeface="Wingdings" panose="05000000000000000000" pitchFamily="2" charset="2"/>
              <a:buChar char="Ø"/>
            </a:pPr>
            <a:r>
              <a:rPr lang="en-US" sz="3200" dirty="0">
                <a:solidFill>
                  <a:srgbClr val="003D6B"/>
                </a:solidFill>
              </a:rPr>
              <a:t>Cosmetic VS MPR</a:t>
            </a:r>
          </a:p>
          <a:p>
            <a:pPr>
              <a:buFont typeface="Wingdings" panose="05000000000000000000" pitchFamily="2" charset="2"/>
              <a:buChar char="Ø"/>
            </a:pPr>
            <a:r>
              <a:rPr lang="en-US" sz="3200" dirty="0">
                <a:solidFill>
                  <a:srgbClr val="003D6B"/>
                </a:solidFill>
              </a:rPr>
              <a:t>Look at Notes and Prior Appraisal Uploads (Has the MPR Changed)?</a:t>
            </a:r>
          </a:p>
          <a:p>
            <a:pPr>
              <a:buFont typeface="Wingdings" panose="05000000000000000000" pitchFamily="2" charset="2"/>
              <a:buChar char="Ø"/>
            </a:pPr>
            <a:r>
              <a:rPr lang="en-US" sz="3200" dirty="0">
                <a:solidFill>
                  <a:srgbClr val="003D6B"/>
                </a:solidFill>
              </a:rPr>
              <a:t>Is Lender Pressuring Appraiser to Change to “AS IS”</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dirty="0">
              <a:solidFill>
                <a:prstClr val="white"/>
              </a:solidFill>
            </a:endParaRPr>
          </a:p>
        </p:txBody>
      </p:sp>
      <p:sp>
        <p:nvSpPr>
          <p:cNvPr id="4" name="Title 3"/>
          <p:cNvSpPr>
            <a:spLocks noGrp="1"/>
          </p:cNvSpPr>
          <p:nvPr>
            <p:ph type="title"/>
          </p:nvPr>
        </p:nvSpPr>
        <p:spPr/>
        <p:txBody>
          <a:bodyPr/>
          <a:lstStyle/>
          <a:p>
            <a:r>
              <a:rPr lang="en-US" dirty="0"/>
              <a:t>NOV Repair Requirements</a:t>
            </a:r>
          </a:p>
        </p:txBody>
      </p:sp>
    </p:spTree>
    <p:extLst>
      <p:ext uri="{BB962C8B-B14F-4D97-AF65-F5344CB8AC3E}">
        <p14:creationId xmlns:p14="http://schemas.microsoft.com/office/powerpoint/2010/main" val="4089472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Font typeface="Wingdings" panose="05000000000000000000" pitchFamily="2" charset="2"/>
              <a:buChar char="Ø"/>
            </a:pPr>
            <a:r>
              <a:rPr lang="en-US" sz="3200" dirty="0">
                <a:solidFill>
                  <a:srgbClr val="003D6B"/>
                </a:solidFill>
              </a:rPr>
              <a:t>Pest Inspection</a:t>
            </a:r>
          </a:p>
          <a:p>
            <a:pPr>
              <a:buFont typeface="Wingdings" panose="05000000000000000000" pitchFamily="2" charset="2"/>
              <a:buChar char="Ø"/>
            </a:pPr>
            <a:r>
              <a:rPr lang="en-US" sz="3200" dirty="0">
                <a:solidFill>
                  <a:srgbClr val="003D6B"/>
                </a:solidFill>
              </a:rPr>
              <a:t>Water and Septic Inspections (Alaska and Idaho Local Requirements)</a:t>
            </a:r>
          </a:p>
          <a:p>
            <a:pPr>
              <a:buFont typeface="Wingdings" panose="05000000000000000000" pitchFamily="2" charset="2"/>
              <a:buChar char="Ø"/>
            </a:pPr>
            <a:r>
              <a:rPr lang="en-US" sz="3200" dirty="0">
                <a:solidFill>
                  <a:srgbClr val="003D6B"/>
                </a:solidFill>
              </a:rPr>
              <a:t>Private Roads (Easements and Road Maintenance)</a:t>
            </a:r>
          </a:p>
          <a:p>
            <a:pPr>
              <a:buFont typeface="Wingdings" panose="05000000000000000000" pitchFamily="2" charset="2"/>
              <a:buChar char="Ø"/>
            </a:pPr>
            <a:r>
              <a:rPr lang="en-US" sz="3200" dirty="0">
                <a:solidFill>
                  <a:srgbClr val="003D6B"/>
                </a:solidFill>
              </a:rPr>
              <a:t>Oregon Statute for Private Roads</a:t>
            </a:r>
          </a:p>
          <a:p>
            <a:pPr>
              <a:buFont typeface="Wingdings" panose="05000000000000000000" pitchFamily="2" charset="2"/>
              <a:buChar char="Ø"/>
            </a:pPr>
            <a:r>
              <a:rPr lang="en-US" sz="3200" dirty="0">
                <a:solidFill>
                  <a:srgbClr val="003D6B"/>
                </a:solidFill>
              </a:rPr>
              <a:t>Flood Insurance (NOV State Improvements)</a:t>
            </a:r>
          </a:p>
          <a:p>
            <a:pPr>
              <a:buFont typeface="Wingdings" panose="05000000000000000000" pitchFamily="2" charset="2"/>
              <a:buChar char="Ø"/>
            </a:pPr>
            <a:r>
              <a:rPr lang="en-US" sz="3200" dirty="0">
                <a:solidFill>
                  <a:srgbClr val="003D6B"/>
                </a:solidFill>
              </a:rPr>
              <a:t>Warranty Requirements (12a/19 and 12b/13</a:t>
            </a:r>
          </a:p>
          <a:p>
            <a:pPr>
              <a:buFont typeface="Wingdings" panose="05000000000000000000" pitchFamily="2" charset="2"/>
              <a:buChar char="Ø"/>
            </a:pPr>
            <a:r>
              <a:rPr lang="en-US" sz="3200" dirty="0">
                <a:solidFill>
                  <a:srgbClr val="003D6B"/>
                </a:solidFill>
              </a:rPr>
              <a:t>Item 20 Inclusions e.g. Shared Well, Community Well, Certificate of Occupancy, etc..</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dirty="0">
              <a:solidFill>
                <a:prstClr val="white"/>
              </a:solidFill>
            </a:endParaRPr>
          </a:p>
        </p:txBody>
      </p:sp>
      <p:sp>
        <p:nvSpPr>
          <p:cNvPr id="4" name="Title 3"/>
          <p:cNvSpPr>
            <a:spLocks noGrp="1"/>
          </p:cNvSpPr>
          <p:nvPr>
            <p:ph type="title"/>
          </p:nvPr>
        </p:nvSpPr>
        <p:spPr/>
        <p:txBody>
          <a:bodyPr/>
          <a:lstStyle/>
          <a:p>
            <a:r>
              <a:rPr lang="en-US" dirty="0"/>
              <a:t>Other NOV Issues</a:t>
            </a:r>
          </a:p>
        </p:txBody>
      </p:sp>
    </p:spTree>
    <p:extLst>
      <p:ext uri="{BB962C8B-B14F-4D97-AF65-F5344CB8AC3E}">
        <p14:creationId xmlns:p14="http://schemas.microsoft.com/office/powerpoint/2010/main" val="2430895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Ø"/>
            </a:pPr>
            <a:r>
              <a:rPr lang="en-US" sz="2800" dirty="0">
                <a:solidFill>
                  <a:srgbClr val="003D6B"/>
                </a:solidFill>
              </a:rPr>
              <a:t>When is it NADL or Fee Simple?</a:t>
            </a:r>
          </a:p>
          <a:p>
            <a:pPr>
              <a:buFont typeface="Wingdings" panose="05000000000000000000" pitchFamily="2" charset="2"/>
              <a:buChar char="Ø"/>
            </a:pPr>
            <a:r>
              <a:rPr lang="en-US" sz="2800" dirty="0">
                <a:solidFill>
                  <a:srgbClr val="003D6B"/>
                </a:solidFill>
              </a:rPr>
              <a:t>Who Funds NADL</a:t>
            </a:r>
          </a:p>
          <a:p>
            <a:pPr>
              <a:buFont typeface="Wingdings" panose="05000000000000000000" pitchFamily="2" charset="2"/>
              <a:buChar char="Ø"/>
            </a:pPr>
            <a:r>
              <a:rPr lang="en-US" sz="2800" dirty="0">
                <a:solidFill>
                  <a:srgbClr val="003D6B"/>
                </a:solidFill>
              </a:rPr>
              <a:t>Who Qualifies for NADL</a:t>
            </a:r>
          </a:p>
          <a:p>
            <a:pPr>
              <a:buFont typeface="Wingdings" panose="05000000000000000000" pitchFamily="2" charset="2"/>
              <a:buChar char="Ø"/>
            </a:pPr>
            <a:r>
              <a:rPr lang="en-US" sz="2800" dirty="0">
                <a:solidFill>
                  <a:srgbClr val="003D6B"/>
                </a:solidFill>
              </a:rPr>
              <a:t>William Haines of Loan Production (NADL Coordinator)</a:t>
            </a:r>
          </a:p>
          <a:p>
            <a:pPr>
              <a:buFont typeface="Wingdings" panose="05000000000000000000" pitchFamily="2" charset="2"/>
              <a:buChar char="Ø"/>
            </a:pPr>
            <a:r>
              <a:rPr lang="en-US" sz="2800" dirty="0">
                <a:solidFill>
                  <a:srgbClr val="003D6B"/>
                </a:solidFill>
              </a:rPr>
              <a:t>Andrew Lofland (NADL Appraisal Lead)</a:t>
            </a:r>
          </a:p>
          <a:p>
            <a:pPr>
              <a:buFont typeface="Wingdings" panose="05000000000000000000" pitchFamily="2" charset="2"/>
              <a:buChar char="Ø"/>
            </a:pPr>
            <a:r>
              <a:rPr lang="en-US" sz="2800" dirty="0">
                <a:solidFill>
                  <a:srgbClr val="003D6B"/>
                </a:solidFill>
              </a:rPr>
              <a:t>https://www.vets.gov/housing-assistance/home-loans/loan-options/nadl/</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dirty="0">
              <a:solidFill>
                <a:prstClr val="white"/>
              </a:solidFill>
            </a:endParaRPr>
          </a:p>
        </p:txBody>
      </p:sp>
      <p:sp>
        <p:nvSpPr>
          <p:cNvPr id="4" name="Title 3"/>
          <p:cNvSpPr>
            <a:spLocks noGrp="1"/>
          </p:cNvSpPr>
          <p:nvPr>
            <p:ph type="title"/>
          </p:nvPr>
        </p:nvSpPr>
        <p:spPr/>
        <p:txBody>
          <a:bodyPr/>
          <a:lstStyle/>
          <a:p>
            <a:r>
              <a:rPr lang="en-US" dirty="0"/>
              <a:t>Native American Direct Loan (NADL)</a:t>
            </a:r>
          </a:p>
        </p:txBody>
      </p:sp>
      <p:pic>
        <p:nvPicPr>
          <p:cNvPr id="5" name="Picture 4">
            <a:extLst>
              <a:ext uri="{FF2B5EF4-FFF2-40B4-BE49-F238E27FC236}">
                <a16:creationId xmlns:a16="http://schemas.microsoft.com/office/drawing/2014/main" id="{3E667AE5-00A1-4CA6-A1E7-44C6FB3FD3B4}"/>
              </a:ext>
            </a:extLst>
          </p:cNvPr>
          <p:cNvPicPr>
            <a:picLocks noChangeAspect="1"/>
          </p:cNvPicPr>
          <p:nvPr/>
        </p:nvPicPr>
        <p:blipFill>
          <a:blip r:embed="rId2"/>
          <a:stretch>
            <a:fillRect/>
          </a:stretch>
        </p:blipFill>
        <p:spPr>
          <a:xfrm>
            <a:off x="5085218" y="4405896"/>
            <a:ext cx="3705225" cy="1685925"/>
          </a:xfrm>
          <a:prstGeom prst="rect">
            <a:avLst/>
          </a:prstGeom>
        </p:spPr>
      </p:pic>
    </p:spTree>
    <p:extLst>
      <p:ext uri="{BB962C8B-B14F-4D97-AF65-F5344CB8AC3E}">
        <p14:creationId xmlns:p14="http://schemas.microsoft.com/office/powerpoint/2010/main" val="875680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dirty="0">
              <a:solidFill>
                <a:prstClr val="white"/>
              </a:solidFill>
            </a:endParaRPr>
          </a:p>
        </p:txBody>
      </p:sp>
      <p:sp>
        <p:nvSpPr>
          <p:cNvPr id="4" name="Title 3"/>
          <p:cNvSpPr>
            <a:spLocks noGrp="1"/>
          </p:cNvSpPr>
          <p:nvPr>
            <p:ph type="title"/>
          </p:nvPr>
        </p:nvSpPr>
        <p:spPr/>
        <p:txBody>
          <a:bodyPr/>
          <a:lstStyle/>
          <a:p>
            <a:r>
              <a:rPr lang="en-US" dirty="0">
                <a:latin typeface="Arial" panose="020B0604020202020204" pitchFamily="34" charset="0"/>
                <a:cs typeface="Arial" panose="020B0604020202020204" pitchFamily="34" charset="0"/>
              </a:rPr>
              <a:t>Questions</a:t>
            </a:r>
            <a:endParaRPr lang="en-US" dirty="0"/>
          </a:p>
        </p:txBody>
      </p:sp>
      <p:pic>
        <p:nvPicPr>
          <p:cNvPr id="6" name="Picture 2" descr="http://mes.ccps.us/files/2015/11/thank-you-1.jpg">
            <a:extLst>
              <a:ext uri="{FF2B5EF4-FFF2-40B4-BE49-F238E27FC236}">
                <a16:creationId xmlns:a16="http://schemas.microsoft.com/office/drawing/2014/main" id="{9E6A5749-D778-4E95-93B0-0437BC648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71575"/>
            <a:ext cx="8153400" cy="4718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6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
        <p:nvSpPr>
          <p:cNvPr id="4" name="Title 3"/>
          <p:cNvSpPr>
            <a:spLocks noGrp="1"/>
          </p:cNvSpPr>
          <p:nvPr>
            <p:ph type="title"/>
          </p:nvPr>
        </p:nvSpPr>
        <p:spPr/>
        <p:txBody>
          <a:bodyPr/>
          <a:lstStyle/>
          <a:p>
            <a:r>
              <a:rPr lang="en-US" dirty="0"/>
              <a:t>C&amp;V’s Responsibilities and Vision</a:t>
            </a:r>
          </a:p>
        </p:txBody>
      </p:sp>
      <p:sp>
        <p:nvSpPr>
          <p:cNvPr id="5" name="Rectangle 4"/>
          <p:cNvSpPr/>
          <p:nvPr/>
        </p:nvSpPr>
        <p:spPr>
          <a:xfrm>
            <a:off x="238125" y="914400"/>
            <a:ext cx="8661400" cy="5093702"/>
          </a:xfrm>
          <a:prstGeom prst="rect">
            <a:avLst/>
          </a:prstGeom>
        </p:spPr>
        <p:txBody>
          <a:bodyPr>
            <a:spAutoFit/>
          </a:bodyPr>
          <a:lstStyle/>
          <a:p>
            <a:pPr marL="1588" indent="-1588" algn="just" defTabSz="914400" fontAlgn="auto">
              <a:spcAft>
                <a:spcPts val="0"/>
              </a:spcAft>
              <a:defRPr/>
            </a:pPr>
            <a:r>
              <a:rPr lang="en-US" altLang="en-US" sz="3200" b="1" dirty="0">
                <a:solidFill>
                  <a:srgbClr val="0070C0"/>
                </a:solidFill>
                <a:ea typeface="ＭＳ Ｐゴシック" pitchFamily="34" charset="-128"/>
              </a:rPr>
              <a:t>C&amp;V’s Responsibilities:</a:t>
            </a:r>
          </a:p>
          <a:p>
            <a:pPr marL="1588" indent="-1588" algn="just" defTabSz="914400" fontAlgn="auto">
              <a:spcAft>
                <a:spcPts val="0"/>
              </a:spcAft>
              <a:defRPr/>
            </a:pPr>
            <a:endParaRPr lang="en-US" altLang="en-US" sz="3200" b="1" dirty="0">
              <a:solidFill>
                <a:srgbClr val="003D6B"/>
              </a:solidFill>
              <a:ea typeface="ＭＳ Ｐゴシック" pitchFamily="34" charset="-128"/>
            </a:endParaRPr>
          </a:p>
          <a:p>
            <a:pPr marL="1588" indent="-1588" algn="just" defTabSz="914400" fontAlgn="auto">
              <a:spcAft>
                <a:spcPts val="0"/>
              </a:spcAft>
              <a:defRPr/>
            </a:pPr>
            <a:r>
              <a:rPr lang="en-US" altLang="en-US" sz="2800" dirty="0">
                <a:solidFill>
                  <a:srgbClr val="003D6B"/>
                </a:solidFill>
                <a:latin typeface="+mn-lt"/>
                <a:ea typeface="+mn-ea"/>
              </a:rPr>
              <a:t>The Construction and Valuation (C&amp;V) Section is responsible for the quality of appraisal reports on properties offered as security for VA guaranteed loans.</a:t>
            </a:r>
          </a:p>
          <a:p>
            <a:pPr marL="1588" indent="-1588" defTabSz="914400" fontAlgn="auto">
              <a:spcAft>
                <a:spcPts val="0"/>
              </a:spcAft>
              <a:defRPr/>
            </a:pPr>
            <a:endParaRPr lang="en-US" altLang="en-US" sz="2800" dirty="0">
              <a:solidFill>
                <a:srgbClr val="0000FF"/>
              </a:solidFill>
              <a:latin typeface="+mn-lt"/>
              <a:ea typeface="+mn-ea"/>
            </a:endParaRPr>
          </a:p>
          <a:p>
            <a:pPr marL="1588" indent="-1588" defTabSz="914400" fontAlgn="auto">
              <a:spcAft>
                <a:spcPts val="0"/>
              </a:spcAft>
              <a:defRPr/>
            </a:pPr>
            <a:r>
              <a:rPr lang="en-US" altLang="en-US" sz="3200" b="1" dirty="0">
                <a:solidFill>
                  <a:srgbClr val="0070C0"/>
                </a:solidFill>
                <a:latin typeface="+mn-lt"/>
                <a:ea typeface="+mn-ea"/>
              </a:rPr>
              <a:t>C&amp;V’s Vision:</a:t>
            </a:r>
          </a:p>
          <a:p>
            <a:pPr marL="1588" indent="-1588" defTabSz="914400" fontAlgn="auto">
              <a:spcAft>
                <a:spcPts val="0"/>
              </a:spcAft>
              <a:defRPr/>
            </a:pPr>
            <a:endParaRPr lang="en-US" altLang="en-US" sz="500" b="1" dirty="0">
              <a:solidFill>
                <a:srgbClr val="002060"/>
              </a:solidFill>
              <a:latin typeface="+mn-lt"/>
              <a:ea typeface="+mn-ea"/>
            </a:endParaRPr>
          </a:p>
          <a:p>
            <a:pPr lvl="1" defTabSz="914400" fontAlgn="auto">
              <a:spcAft>
                <a:spcPts val="0"/>
              </a:spcAft>
              <a:buFont typeface="Wingdings" panose="05000000000000000000" pitchFamily="2" charset="2"/>
              <a:buChar char="Ø"/>
              <a:defRPr/>
            </a:pPr>
            <a:r>
              <a:rPr lang="en-US" altLang="en-US" sz="2800" dirty="0">
                <a:solidFill>
                  <a:srgbClr val="003D6B"/>
                </a:solidFill>
                <a:latin typeface="+mn-lt"/>
                <a:ea typeface="+mn-ea"/>
              </a:rPr>
              <a:t>Credibility and Quality</a:t>
            </a:r>
          </a:p>
          <a:p>
            <a:pPr lvl="1" defTabSz="914400" fontAlgn="auto">
              <a:spcAft>
                <a:spcPts val="0"/>
              </a:spcAft>
              <a:buFont typeface="Wingdings" panose="05000000000000000000" pitchFamily="2" charset="2"/>
              <a:buChar char="Ø"/>
              <a:defRPr/>
            </a:pPr>
            <a:r>
              <a:rPr lang="en-US" altLang="en-US" sz="2800" dirty="0">
                <a:solidFill>
                  <a:srgbClr val="003D6B"/>
                </a:solidFill>
                <a:latin typeface="+mn-lt"/>
                <a:ea typeface="+mn-ea"/>
              </a:rPr>
              <a:t>Standardization</a:t>
            </a:r>
          </a:p>
          <a:p>
            <a:pPr lvl="1" defTabSz="914400" fontAlgn="auto">
              <a:spcAft>
                <a:spcPts val="0"/>
              </a:spcAft>
              <a:buFont typeface="Wingdings" panose="05000000000000000000" pitchFamily="2" charset="2"/>
              <a:buChar char="Ø"/>
              <a:defRPr/>
            </a:pPr>
            <a:r>
              <a:rPr lang="en-US" altLang="en-US" sz="2800" dirty="0">
                <a:solidFill>
                  <a:srgbClr val="003D6B"/>
                </a:solidFill>
                <a:latin typeface="+mn-lt"/>
                <a:ea typeface="+mn-ea"/>
              </a:rPr>
              <a:t>Risk Management </a:t>
            </a:r>
          </a:p>
          <a:p>
            <a:pPr lvl="1" defTabSz="914400" fontAlgn="auto">
              <a:spcAft>
                <a:spcPts val="0"/>
              </a:spcAft>
              <a:buFont typeface="Wingdings" panose="05000000000000000000" pitchFamily="2" charset="2"/>
              <a:buChar char="Ø"/>
              <a:defRPr/>
            </a:pPr>
            <a:r>
              <a:rPr lang="en-US" altLang="en-US" sz="2800" dirty="0">
                <a:solidFill>
                  <a:srgbClr val="003D6B"/>
                </a:solidFill>
                <a:latin typeface="+mn-lt"/>
                <a:ea typeface="+mn-ea"/>
              </a:rPr>
              <a:t>Performance </a:t>
            </a:r>
          </a:p>
        </p:txBody>
      </p:sp>
    </p:spTree>
    <p:extLst>
      <p:ext uri="{BB962C8B-B14F-4D97-AF65-F5344CB8AC3E}">
        <p14:creationId xmlns:p14="http://schemas.microsoft.com/office/powerpoint/2010/main" val="87055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1"/>
            <a:ext cx="8763000" cy="4800599"/>
          </a:xfrm>
        </p:spPr>
        <p:txBody>
          <a:bodyPr>
            <a:normAutofit lnSpcReduction="10000"/>
          </a:bodyPr>
          <a:lstStyle/>
          <a:p>
            <a:pPr>
              <a:buFont typeface="Wingdings" panose="05000000000000000000" pitchFamily="2" charset="2"/>
              <a:buChar char="Ø"/>
            </a:pPr>
            <a:r>
              <a:rPr lang="en-US" sz="3600" dirty="0">
                <a:solidFill>
                  <a:srgbClr val="003D6B"/>
                </a:solidFill>
              </a:rPr>
              <a:t>Lender’s Handbook </a:t>
            </a:r>
            <a:r>
              <a:rPr lang="en-US" sz="3600" dirty="0">
                <a:solidFill>
                  <a:srgbClr val="003D6B"/>
                </a:solidFill>
                <a:hlinkClick r:id="rId2"/>
              </a:rPr>
              <a:t>VA Pamphlet 26-7</a:t>
            </a:r>
            <a:r>
              <a:rPr lang="en-US" sz="3600" dirty="0">
                <a:solidFill>
                  <a:srgbClr val="003D6B"/>
                </a:solidFill>
              </a:rPr>
              <a:t>, Revised</a:t>
            </a:r>
          </a:p>
          <a:p>
            <a:pPr>
              <a:buFont typeface="Wingdings" panose="05000000000000000000" pitchFamily="2" charset="2"/>
              <a:buChar char="Ø"/>
            </a:pPr>
            <a:r>
              <a:rPr lang="en-US" sz="3600" dirty="0">
                <a:solidFill>
                  <a:srgbClr val="003D6B"/>
                </a:solidFill>
                <a:hlinkClick r:id="rId3"/>
              </a:rPr>
              <a:t>VA Web Automated Reference Material System</a:t>
            </a:r>
            <a:endParaRPr lang="en-US" sz="3600" dirty="0">
              <a:solidFill>
                <a:srgbClr val="003D6B"/>
              </a:solidFill>
            </a:endParaRPr>
          </a:p>
          <a:p>
            <a:pPr>
              <a:buFont typeface="Wingdings" panose="05000000000000000000" pitchFamily="2" charset="2"/>
              <a:buChar char="Ø"/>
            </a:pPr>
            <a:r>
              <a:rPr lang="en-US" sz="3600" dirty="0">
                <a:solidFill>
                  <a:srgbClr val="003D6B"/>
                </a:solidFill>
              </a:rPr>
              <a:t>Uniform Appraisal Dataset Specification (</a:t>
            </a:r>
            <a:r>
              <a:rPr lang="en-US" sz="3600" dirty="0">
                <a:solidFill>
                  <a:srgbClr val="003D6B"/>
                </a:solidFill>
                <a:hlinkClick r:id="rId4" action="ppaction://hlinkfile"/>
              </a:rPr>
              <a:t>UAD</a:t>
            </a:r>
            <a:r>
              <a:rPr lang="en-US" sz="3600" dirty="0">
                <a:solidFill>
                  <a:srgbClr val="003D6B"/>
                </a:solidFill>
              </a:rPr>
              <a:t>)</a:t>
            </a:r>
          </a:p>
          <a:p>
            <a:pPr>
              <a:buFont typeface="Wingdings" panose="05000000000000000000" pitchFamily="2" charset="2"/>
              <a:buChar char="Ø"/>
            </a:pPr>
            <a:r>
              <a:rPr lang="en-US" sz="3600" dirty="0">
                <a:solidFill>
                  <a:srgbClr val="003D6B"/>
                </a:solidFill>
              </a:rPr>
              <a:t>VBA </a:t>
            </a:r>
            <a:r>
              <a:rPr lang="en-US" sz="3600" dirty="0">
                <a:solidFill>
                  <a:srgbClr val="003D6B"/>
                </a:solidFill>
                <a:hlinkClick r:id="rId5"/>
              </a:rPr>
              <a:t>Circulars</a:t>
            </a:r>
            <a:endParaRPr lang="en-US" sz="3600" dirty="0">
              <a:solidFill>
                <a:srgbClr val="003D6B"/>
              </a:solidFill>
            </a:endParaRPr>
          </a:p>
          <a:p>
            <a:pPr>
              <a:buFont typeface="Wingdings" panose="05000000000000000000" pitchFamily="2" charset="2"/>
              <a:buChar char="Ø"/>
            </a:pPr>
            <a:r>
              <a:rPr lang="en-US" sz="3600" dirty="0">
                <a:solidFill>
                  <a:srgbClr val="003D6B"/>
                </a:solidFill>
                <a:hlinkClick r:id="rId6"/>
              </a:rPr>
              <a:t>Appraiser Application</a:t>
            </a:r>
            <a:r>
              <a:rPr lang="en-US" sz="3600" dirty="0">
                <a:solidFill>
                  <a:srgbClr val="003D6B"/>
                </a:solidFill>
              </a:rPr>
              <a:t> – </a:t>
            </a:r>
            <a:r>
              <a:rPr lang="en-US" sz="3600" dirty="0">
                <a:solidFill>
                  <a:srgbClr val="003D6B"/>
                </a:solidFill>
                <a:hlinkClick r:id="rId7"/>
              </a:rPr>
              <a:t>VA Appraiser Fees</a:t>
            </a:r>
            <a:endParaRPr lang="en-US" sz="3600" dirty="0">
              <a:solidFill>
                <a:srgbClr val="003D6B"/>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645191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213703-868A-4625-9AD0-A11876F1E0F0}"/>
              </a:ext>
            </a:extLst>
          </p:cNvPr>
          <p:cNvSpPr>
            <a:spLocks noGrp="1"/>
          </p:cNvSpPr>
          <p:nvPr>
            <p:ph idx="1"/>
          </p:nvPr>
        </p:nvSpPr>
        <p:spPr/>
        <p:txBody>
          <a:bodyPr>
            <a:normAutofit fontScale="92500" lnSpcReduction="10000"/>
          </a:bodyPr>
          <a:lstStyle/>
          <a:p>
            <a:pPr marL="0" indent="0" algn="ctr">
              <a:buNone/>
            </a:pPr>
            <a:r>
              <a:rPr lang="en-US" sz="3300" b="1" dirty="0"/>
              <a:t>Colorado</a:t>
            </a:r>
          </a:p>
          <a:p>
            <a:r>
              <a:rPr lang="en-US" dirty="0"/>
              <a:t> </a:t>
            </a:r>
          </a:p>
          <a:p>
            <a:r>
              <a:rPr lang="en-US" b="1" dirty="0"/>
              <a:t>Clear Creek &amp; Kit Carson</a:t>
            </a:r>
            <a:r>
              <a:rPr lang="en-US" dirty="0"/>
              <a:t> (NONE) </a:t>
            </a:r>
            <a:r>
              <a:rPr lang="en-US" b="1" dirty="0"/>
              <a:t>Park &amp; Hinsdale</a:t>
            </a:r>
            <a:r>
              <a:rPr lang="en-US" dirty="0"/>
              <a:t> (1 appraiser on Panel) </a:t>
            </a:r>
            <a:r>
              <a:rPr lang="en-US" b="1" dirty="0"/>
              <a:t>Chafee</a:t>
            </a:r>
            <a:r>
              <a:rPr lang="en-US" dirty="0"/>
              <a:t> (2 appraisers on Panel) </a:t>
            </a:r>
            <a:r>
              <a:rPr lang="en-US" b="1" dirty="0"/>
              <a:t>Costilla</a:t>
            </a:r>
            <a:r>
              <a:rPr lang="en-US" dirty="0"/>
              <a:t> (2 appraisers on Panel) </a:t>
            </a:r>
            <a:r>
              <a:rPr lang="en-US" b="1" dirty="0"/>
              <a:t>Jackson</a:t>
            </a:r>
            <a:r>
              <a:rPr lang="en-US" dirty="0"/>
              <a:t> (1 appraiser on Panel)</a:t>
            </a:r>
          </a:p>
          <a:p>
            <a:r>
              <a:rPr lang="en-US" b="1" dirty="0"/>
              <a:t>Kiowa</a:t>
            </a:r>
            <a:r>
              <a:rPr lang="en-US" dirty="0"/>
              <a:t> (NONE) </a:t>
            </a:r>
            <a:r>
              <a:rPr lang="en-US" b="1" dirty="0"/>
              <a:t>Lake</a:t>
            </a:r>
            <a:r>
              <a:rPr lang="en-US" dirty="0"/>
              <a:t> (1 appraiser on Panel) </a:t>
            </a:r>
            <a:r>
              <a:rPr lang="en-US" b="1" dirty="0"/>
              <a:t>Delta &amp; Eagle</a:t>
            </a:r>
            <a:r>
              <a:rPr lang="en-US" dirty="0"/>
              <a:t> (2 appraisers on Panel) </a:t>
            </a:r>
            <a:r>
              <a:rPr lang="en-US" b="1" dirty="0"/>
              <a:t>Custer</a:t>
            </a:r>
            <a:r>
              <a:rPr lang="en-US" dirty="0"/>
              <a:t> (2 appraisers on Panel) </a:t>
            </a:r>
            <a:r>
              <a:rPr lang="en-US" b="1" dirty="0"/>
              <a:t>Fremont &amp; Grand</a:t>
            </a:r>
            <a:r>
              <a:rPr lang="en-US" dirty="0"/>
              <a:t> (2 appraisers on Panel) </a:t>
            </a:r>
            <a:r>
              <a:rPr lang="en-US" b="1" dirty="0"/>
              <a:t>Huerfano</a:t>
            </a:r>
            <a:r>
              <a:rPr lang="en-US" dirty="0"/>
              <a:t> (1 appraiser on Panel) </a:t>
            </a:r>
            <a:r>
              <a:rPr lang="en-US" b="1" dirty="0"/>
              <a:t>Las Animas</a:t>
            </a:r>
            <a:r>
              <a:rPr lang="en-US" dirty="0"/>
              <a:t> (1 appraiser on Panel) </a:t>
            </a:r>
            <a:r>
              <a:rPr lang="en-US" b="1" dirty="0"/>
              <a:t>Saguache</a:t>
            </a:r>
            <a:r>
              <a:rPr lang="en-US" dirty="0"/>
              <a:t> (1 appraiser on Panel) </a:t>
            </a:r>
            <a:r>
              <a:rPr lang="en-US" b="1" dirty="0"/>
              <a:t>Alamosa</a:t>
            </a:r>
            <a:r>
              <a:rPr lang="en-US" dirty="0"/>
              <a:t> (2 appraisers on Panel) </a:t>
            </a:r>
            <a:r>
              <a:rPr lang="en-US" b="1" dirty="0"/>
              <a:t>Crowley Conejos</a:t>
            </a:r>
            <a:r>
              <a:rPr lang="en-US" dirty="0"/>
              <a:t> (2 appraisers on Panel) </a:t>
            </a:r>
            <a:r>
              <a:rPr lang="en-US" b="1" dirty="0"/>
              <a:t>Rio Grande</a:t>
            </a:r>
            <a:r>
              <a:rPr lang="en-US" dirty="0"/>
              <a:t> (2 appraisers on Panel) </a:t>
            </a:r>
            <a:r>
              <a:rPr lang="en-US" b="1" dirty="0"/>
              <a:t>Routt</a:t>
            </a:r>
            <a:r>
              <a:rPr lang="en-US" dirty="0"/>
              <a:t> (2 appraisers on Panel) </a:t>
            </a:r>
            <a:r>
              <a:rPr lang="en-US" b="1" dirty="0"/>
              <a:t>Garfield</a:t>
            </a:r>
            <a:r>
              <a:rPr lang="en-US" dirty="0"/>
              <a:t> (2 appraisers on Panel) </a:t>
            </a:r>
            <a:r>
              <a:rPr lang="en-US" b="1" dirty="0"/>
              <a:t>Mineral</a:t>
            </a:r>
            <a:r>
              <a:rPr lang="en-US" dirty="0"/>
              <a:t> (NONE) </a:t>
            </a:r>
            <a:r>
              <a:rPr lang="en-US" b="1" dirty="0"/>
              <a:t>Montezuma, Rio Blanco</a:t>
            </a:r>
            <a:r>
              <a:rPr lang="en-US" dirty="0"/>
              <a:t> &amp; </a:t>
            </a:r>
            <a:r>
              <a:rPr lang="en-US" b="1" dirty="0"/>
              <a:t>Summit</a:t>
            </a:r>
            <a:r>
              <a:rPr lang="en-US" dirty="0"/>
              <a:t> (1 appraiser on Panel) </a:t>
            </a:r>
            <a:r>
              <a:rPr lang="en-US" b="1" dirty="0"/>
              <a:t>Yuma</a:t>
            </a:r>
            <a:r>
              <a:rPr lang="en-US" dirty="0"/>
              <a:t> (1 appraiser on Panel) </a:t>
            </a:r>
            <a:r>
              <a:rPr lang="en-US" b="1" dirty="0"/>
              <a:t>Washington</a:t>
            </a:r>
            <a:r>
              <a:rPr lang="en-US" dirty="0"/>
              <a:t> (1 appraiser on Panel) </a:t>
            </a:r>
            <a:r>
              <a:rPr lang="en-US" b="1" dirty="0"/>
              <a:t>Baca</a:t>
            </a:r>
            <a:r>
              <a:rPr lang="en-US" dirty="0"/>
              <a:t> (1 appraiser on Panel) Bent (1 appraiser on Panel) </a:t>
            </a:r>
            <a:r>
              <a:rPr lang="en-US" b="1" dirty="0"/>
              <a:t>Delores</a:t>
            </a:r>
            <a:r>
              <a:rPr lang="en-US" dirty="0"/>
              <a:t> (1 appraiser on Panel) </a:t>
            </a:r>
            <a:r>
              <a:rPr lang="en-US" b="1" dirty="0"/>
              <a:t>La Plata &amp; Lincoln</a:t>
            </a:r>
            <a:r>
              <a:rPr lang="en-US" dirty="0"/>
              <a:t> (1 appraiser on Panel) </a:t>
            </a:r>
            <a:r>
              <a:rPr lang="en-US" b="1" dirty="0"/>
              <a:t>Ouray</a:t>
            </a:r>
            <a:endParaRPr lang="en-US" dirty="0"/>
          </a:p>
          <a:p>
            <a:r>
              <a:rPr lang="en-US" b="1" dirty="0"/>
              <a:t>San Miguel </a:t>
            </a:r>
            <a:r>
              <a:rPr lang="en-US" dirty="0"/>
              <a:t>(2 appraisers on Panel) </a:t>
            </a:r>
            <a:r>
              <a:rPr lang="en-US" b="1" dirty="0"/>
              <a:t>San Juan</a:t>
            </a:r>
            <a:r>
              <a:rPr lang="en-US" dirty="0"/>
              <a:t> (1 appraiser on Panel) </a:t>
            </a:r>
            <a:r>
              <a:rPr lang="en-US" b="1" dirty="0"/>
              <a:t>Prower</a:t>
            </a:r>
            <a:r>
              <a:rPr lang="en-US" dirty="0"/>
              <a:t>s (1 appraiser on Panel) </a:t>
            </a:r>
            <a:r>
              <a:rPr lang="en-US" b="1" dirty="0"/>
              <a:t>Pitkin</a:t>
            </a:r>
            <a:r>
              <a:rPr lang="en-US" dirty="0"/>
              <a:t> (1 appraiser on Panel) </a:t>
            </a:r>
            <a:r>
              <a:rPr lang="en-US" b="1" dirty="0"/>
              <a:t>Phillips </a:t>
            </a:r>
            <a:r>
              <a:rPr lang="en-US" dirty="0"/>
              <a:t>(1 appraiser on Panel)</a:t>
            </a:r>
          </a:p>
          <a:p>
            <a:pPr marL="0" indent="0">
              <a:buNone/>
            </a:pPr>
            <a:endParaRPr lang="en-US" dirty="0"/>
          </a:p>
        </p:txBody>
      </p:sp>
      <p:sp>
        <p:nvSpPr>
          <p:cNvPr id="3" name="Slide Number Placeholder 2">
            <a:extLst>
              <a:ext uri="{FF2B5EF4-FFF2-40B4-BE49-F238E27FC236}">
                <a16:creationId xmlns:a16="http://schemas.microsoft.com/office/drawing/2014/main" id="{67D6A589-A7C4-466B-B089-8843A452E7C4}"/>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a:extLst>
              <a:ext uri="{FF2B5EF4-FFF2-40B4-BE49-F238E27FC236}">
                <a16:creationId xmlns:a16="http://schemas.microsoft.com/office/drawing/2014/main" id="{FD84906D-29A0-4A22-B080-744CBFE6C04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857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BC3A87-3A8A-429F-9C28-872C69F237C2}"/>
              </a:ext>
            </a:extLst>
          </p:cNvPr>
          <p:cNvSpPr>
            <a:spLocks noGrp="1"/>
          </p:cNvSpPr>
          <p:nvPr>
            <p:ph idx="1"/>
          </p:nvPr>
        </p:nvSpPr>
        <p:spPr/>
        <p:txBody>
          <a:bodyPr>
            <a:normAutofit/>
          </a:bodyPr>
          <a:lstStyle/>
          <a:p>
            <a:pPr marL="0" indent="0" algn="ctr">
              <a:buNone/>
            </a:pPr>
            <a:r>
              <a:rPr lang="en-US" dirty="0"/>
              <a:t> </a:t>
            </a:r>
            <a:r>
              <a:rPr lang="en-US" sz="2800" b="1" dirty="0"/>
              <a:t>Wyoming</a:t>
            </a:r>
          </a:p>
          <a:p>
            <a:pPr marL="0" indent="0" algn="ctr">
              <a:buNone/>
            </a:pPr>
            <a:r>
              <a:rPr lang="en-US" dirty="0"/>
              <a:t> </a:t>
            </a:r>
          </a:p>
          <a:p>
            <a:r>
              <a:rPr lang="en-US" b="1" dirty="0"/>
              <a:t>Albany</a:t>
            </a:r>
            <a:r>
              <a:rPr lang="en-US" dirty="0"/>
              <a:t> (1 appraiser on Panel) </a:t>
            </a:r>
            <a:r>
              <a:rPr lang="en-US" b="1" dirty="0"/>
              <a:t>Carbon</a:t>
            </a:r>
            <a:r>
              <a:rPr lang="en-US" dirty="0"/>
              <a:t> (2 appraisers on Panel) </a:t>
            </a:r>
            <a:r>
              <a:rPr lang="en-US" b="1" dirty="0"/>
              <a:t>Converse</a:t>
            </a:r>
            <a:r>
              <a:rPr lang="en-US" dirty="0"/>
              <a:t> (2 appraisers on Panel) </a:t>
            </a:r>
            <a:r>
              <a:rPr lang="en-US" b="1" dirty="0"/>
              <a:t>Crook</a:t>
            </a:r>
            <a:r>
              <a:rPr lang="en-US" dirty="0"/>
              <a:t> (1 appraiser on Panel) </a:t>
            </a:r>
            <a:r>
              <a:rPr lang="en-US" b="1" dirty="0"/>
              <a:t>Fremont</a:t>
            </a:r>
            <a:r>
              <a:rPr lang="en-US" dirty="0"/>
              <a:t> (1 appraiser on Panel) </a:t>
            </a:r>
            <a:r>
              <a:rPr lang="en-US" b="1" dirty="0"/>
              <a:t>Hot Springs</a:t>
            </a:r>
            <a:r>
              <a:rPr lang="en-US" dirty="0"/>
              <a:t> (1 appraiser on Panel) </a:t>
            </a:r>
            <a:r>
              <a:rPr lang="en-US" b="1" dirty="0"/>
              <a:t>Johnson</a:t>
            </a:r>
            <a:r>
              <a:rPr lang="en-US" dirty="0"/>
              <a:t> (2 appraisers on Panel) </a:t>
            </a:r>
            <a:r>
              <a:rPr lang="en-US" b="1" dirty="0"/>
              <a:t>Niobrara</a:t>
            </a:r>
            <a:r>
              <a:rPr lang="en-US" dirty="0"/>
              <a:t> (1 appraiser on Panel) </a:t>
            </a:r>
            <a:r>
              <a:rPr lang="en-US" b="1" dirty="0"/>
              <a:t>Platte</a:t>
            </a:r>
            <a:r>
              <a:rPr lang="en-US" dirty="0"/>
              <a:t> (1 appraiser on Panel) </a:t>
            </a:r>
            <a:r>
              <a:rPr lang="en-US" b="1" dirty="0"/>
              <a:t>Sublette</a:t>
            </a:r>
            <a:r>
              <a:rPr lang="en-US" dirty="0"/>
              <a:t> (1 appraiser on Panel) </a:t>
            </a:r>
            <a:r>
              <a:rPr lang="en-US" b="1" dirty="0"/>
              <a:t>Sweetwater</a:t>
            </a:r>
            <a:r>
              <a:rPr lang="en-US" dirty="0"/>
              <a:t> (2 appraisers on Panel) </a:t>
            </a:r>
            <a:r>
              <a:rPr lang="en-US" b="1" dirty="0"/>
              <a:t>Teton</a:t>
            </a:r>
            <a:r>
              <a:rPr lang="en-US" dirty="0"/>
              <a:t> (2 appraisers on Panel) </a:t>
            </a:r>
            <a:r>
              <a:rPr lang="en-US" b="1" dirty="0"/>
              <a:t>Uinta</a:t>
            </a:r>
            <a:r>
              <a:rPr lang="en-US" dirty="0"/>
              <a:t> </a:t>
            </a:r>
            <a:r>
              <a:rPr lang="en-US" b="1" dirty="0"/>
              <a:t>Weston</a:t>
            </a:r>
            <a:r>
              <a:rPr lang="en-US" dirty="0"/>
              <a:t> (1 appraiser on Panel)</a:t>
            </a:r>
          </a:p>
        </p:txBody>
      </p:sp>
      <p:sp>
        <p:nvSpPr>
          <p:cNvPr id="3" name="Slide Number Placeholder 2">
            <a:extLst>
              <a:ext uri="{FF2B5EF4-FFF2-40B4-BE49-F238E27FC236}">
                <a16:creationId xmlns:a16="http://schemas.microsoft.com/office/drawing/2014/main" id="{7283133C-ABA7-47B5-9A2C-6E2407DD5B4C}"/>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4" name="Title 3">
            <a:extLst>
              <a:ext uri="{FF2B5EF4-FFF2-40B4-BE49-F238E27FC236}">
                <a16:creationId xmlns:a16="http://schemas.microsoft.com/office/drawing/2014/main" id="{51E89255-DDF0-4810-85F4-4AA84A25EBD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73455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Ø"/>
            </a:pPr>
            <a:r>
              <a:rPr lang="en-US" sz="3600" dirty="0">
                <a:solidFill>
                  <a:srgbClr val="003D6B"/>
                </a:solidFill>
              </a:rPr>
              <a:t>LAPP to LAPP (Chapter 13)</a:t>
            </a:r>
          </a:p>
          <a:p>
            <a:pPr>
              <a:buFont typeface="Wingdings" panose="05000000000000000000" pitchFamily="2" charset="2"/>
              <a:buChar char="Ø"/>
            </a:pPr>
            <a:r>
              <a:rPr lang="en-US" sz="3600" dirty="0">
                <a:solidFill>
                  <a:srgbClr val="003D6B"/>
                </a:solidFill>
              </a:rPr>
              <a:t>Procedures for Change Lender Link in WebLGY</a:t>
            </a:r>
          </a:p>
          <a:p>
            <a:pPr>
              <a:buFont typeface="Wingdings" panose="05000000000000000000" pitchFamily="2" charset="2"/>
              <a:buChar char="Ø"/>
            </a:pPr>
            <a:r>
              <a:rPr lang="en-US" sz="3600" dirty="0">
                <a:solidFill>
                  <a:srgbClr val="003D6B"/>
                </a:solidFill>
              </a:rPr>
              <a:t>Who Transfers Cases?</a:t>
            </a:r>
          </a:p>
          <a:p>
            <a:pPr>
              <a:buFont typeface="Wingdings" panose="05000000000000000000" pitchFamily="2" charset="2"/>
              <a:buChar char="Ø"/>
            </a:pPr>
            <a:r>
              <a:rPr lang="en-US" sz="3600" dirty="0">
                <a:solidFill>
                  <a:srgbClr val="003D6B"/>
                </a:solidFill>
              </a:rPr>
              <a:t>Who Does Not Transfer Cases?</a:t>
            </a:r>
          </a:p>
          <a:p>
            <a:pPr>
              <a:buFont typeface="Wingdings" panose="05000000000000000000" pitchFamily="2" charset="2"/>
              <a:buChar char="Ø"/>
            </a:pPr>
            <a:r>
              <a:rPr lang="en-US" sz="3600" dirty="0">
                <a:solidFill>
                  <a:srgbClr val="003D6B"/>
                </a:solidFill>
              </a:rPr>
              <a:t>Reasons Why VA Should Not Transfer Cases</a:t>
            </a:r>
          </a:p>
          <a:p>
            <a:pPr>
              <a:buFont typeface="Wingdings" panose="05000000000000000000" pitchFamily="2" charset="2"/>
              <a:buChar char="Ø"/>
            </a:pPr>
            <a:r>
              <a:rPr lang="en-US" sz="3600" dirty="0">
                <a:solidFill>
                  <a:srgbClr val="003D6B"/>
                </a:solidFill>
              </a:rPr>
              <a:t>When Would VA Transfer a Case and How</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p:cNvSpPr>
            <a:spLocks noGrp="1"/>
          </p:cNvSpPr>
          <p:nvPr>
            <p:ph type="title"/>
          </p:nvPr>
        </p:nvSpPr>
        <p:spPr/>
        <p:txBody>
          <a:bodyPr/>
          <a:lstStyle/>
          <a:p>
            <a:r>
              <a:rPr lang="en-US" dirty="0"/>
              <a:t>Case Transfers</a:t>
            </a:r>
          </a:p>
        </p:txBody>
      </p:sp>
    </p:spTree>
    <p:extLst>
      <p:ext uri="{BB962C8B-B14F-4D97-AF65-F5344CB8AC3E}">
        <p14:creationId xmlns:p14="http://schemas.microsoft.com/office/powerpoint/2010/main" val="393744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458200" cy="5105399"/>
          </a:xfrm>
        </p:spPr>
        <p:txBody>
          <a:bodyPr>
            <a:normAutofit/>
          </a:bodyPr>
          <a:lstStyle/>
          <a:p>
            <a:pPr>
              <a:buFont typeface="Wingdings" panose="05000000000000000000" pitchFamily="2" charset="2"/>
              <a:buChar char="Ø"/>
            </a:pPr>
            <a:r>
              <a:rPr lang="en-US" sz="4400" dirty="0">
                <a:solidFill>
                  <a:srgbClr val="003D6B"/>
                </a:solidFill>
              </a:rPr>
              <a:t>Validate Reassignment Request</a:t>
            </a:r>
          </a:p>
          <a:p>
            <a:pPr>
              <a:buFont typeface="Wingdings" panose="05000000000000000000" pitchFamily="2" charset="2"/>
              <a:buChar char="Ø"/>
            </a:pPr>
            <a:r>
              <a:rPr lang="en-US" sz="4400" dirty="0">
                <a:solidFill>
                  <a:srgbClr val="003D6B"/>
                </a:solidFill>
              </a:rPr>
              <a:t>Document Reason for Reassignment with Detailed Notes</a:t>
            </a:r>
          </a:p>
          <a:p>
            <a:pPr>
              <a:buFont typeface="Wingdings" panose="05000000000000000000" pitchFamily="2" charset="2"/>
              <a:buChar char="Ø"/>
            </a:pPr>
            <a:r>
              <a:rPr lang="en-US" sz="4400" dirty="0">
                <a:solidFill>
                  <a:srgbClr val="003D6B"/>
                </a:solidFill>
              </a:rPr>
              <a:t>Clarify Any Conflict of Interest</a:t>
            </a:r>
          </a:p>
          <a:p>
            <a:pPr>
              <a:buFont typeface="Wingdings" panose="05000000000000000000" pitchFamily="2" charset="2"/>
              <a:buChar char="Ø"/>
            </a:pPr>
            <a:r>
              <a:rPr lang="en-US" sz="4400" dirty="0">
                <a:solidFill>
                  <a:srgbClr val="003D6B"/>
                </a:solidFill>
              </a:rPr>
              <a:t>Look at Notes (has it already been reassigned)?</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p:cNvSpPr>
            <a:spLocks noGrp="1"/>
          </p:cNvSpPr>
          <p:nvPr>
            <p:ph type="title"/>
          </p:nvPr>
        </p:nvSpPr>
        <p:spPr/>
        <p:txBody>
          <a:bodyPr/>
          <a:lstStyle/>
          <a:p>
            <a:r>
              <a:rPr lang="en-US" dirty="0"/>
              <a:t>Reassigning Appraiser</a:t>
            </a:r>
          </a:p>
        </p:txBody>
      </p:sp>
    </p:spTree>
    <p:extLst>
      <p:ext uri="{BB962C8B-B14F-4D97-AF65-F5344CB8AC3E}">
        <p14:creationId xmlns:p14="http://schemas.microsoft.com/office/powerpoint/2010/main" val="263187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3">
            <a:extLst>
              <a:ext uri="{FF2B5EF4-FFF2-40B4-BE49-F238E27FC236}">
                <a16:creationId xmlns:a16="http://schemas.microsoft.com/office/drawing/2014/main" id="{AEFB466F-34BE-4C1E-821A-4F5709CCAF68}"/>
              </a:ext>
            </a:extLst>
          </p:cNvPr>
          <p:cNvSpPr txBox="1">
            <a:spLocks noChangeArrowheads="1"/>
          </p:cNvSpPr>
          <p:nvPr/>
        </p:nvSpPr>
        <p:spPr bwMode="auto">
          <a:xfrm>
            <a:off x="838200" y="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latin typeface="Times New Roman" panose="02020603050405020304" pitchFamily="18" charset="0"/>
              </a:rPr>
              <a:t> </a:t>
            </a:r>
          </a:p>
        </p:txBody>
      </p:sp>
      <p:sp>
        <p:nvSpPr>
          <p:cNvPr id="171011" name="Content Placeholder 1">
            <a:extLst>
              <a:ext uri="{FF2B5EF4-FFF2-40B4-BE49-F238E27FC236}">
                <a16:creationId xmlns:a16="http://schemas.microsoft.com/office/drawing/2014/main" id="{56227023-A520-4365-8425-8AB0E7E68F73}"/>
              </a:ext>
            </a:extLst>
          </p:cNvPr>
          <p:cNvSpPr>
            <a:spLocks noGrp="1"/>
          </p:cNvSpPr>
          <p:nvPr>
            <p:ph idx="1"/>
          </p:nvPr>
        </p:nvSpPr>
        <p:spPr>
          <a:xfrm>
            <a:off x="152400" y="838200"/>
            <a:ext cx="8991600" cy="5105400"/>
          </a:xfrm>
        </p:spPr>
        <p:txBody>
          <a:bodyPr/>
          <a:lstStyle/>
          <a:p>
            <a:pPr marL="0" indent="0" eaLnBrk="1" hangingPunct="1">
              <a:lnSpc>
                <a:spcPct val="125000"/>
              </a:lnSpc>
              <a:spcBef>
                <a:spcPct val="0"/>
              </a:spcBef>
              <a:buFont typeface="Arial" panose="020B0604020202020204" pitchFamily="34" charset="0"/>
              <a:buNone/>
              <a:defRPr/>
            </a:pPr>
            <a:r>
              <a:rPr lang="en-US" altLang="en-US" sz="2400" dirty="0">
                <a:solidFill>
                  <a:srgbClr val="002060"/>
                </a:solidFill>
                <a:latin typeface="+mj-lt"/>
                <a:cs typeface="Arial" pitchFamily="34" charset="0"/>
              </a:rPr>
              <a:t>In 2003, the Tidewater process began as a test program in what is commonly known as the “Tidewater” region of southeastern Virginia </a:t>
            </a:r>
          </a:p>
          <a:p>
            <a:pPr marL="0" indent="0" eaLnBrk="1" hangingPunct="1">
              <a:lnSpc>
                <a:spcPct val="150000"/>
              </a:lnSpc>
              <a:spcBef>
                <a:spcPct val="0"/>
              </a:spcBef>
              <a:buFont typeface="Arial" panose="020B0604020202020204" pitchFamily="34" charset="0"/>
              <a:buNone/>
              <a:defRPr/>
            </a:pPr>
            <a:endParaRPr lang="en-US" altLang="en-US" sz="2600" b="1" dirty="0">
              <a:solidFill>
                <a:srgbClr val="002060"/>
              </a:solidFill>
              <a:latin typeface="+mj-lt"/>
              <a:cs typeface="Arial" pitchFamily="34" charset="0"/>
            </a:endParaRPr>
          </a:p>
          <a:p>
            <a:pPr marL="0" indent="0" eaLnBrk="1" hangingPunct="1">
              <a:lnSpc>
                <a:spcPct val="150000"/>
              </a:lnSpc>
              <a:spcBef>
                <a:spcPct val="0"/>
              </a:spcBef>
              <a:buFont typeface="Arial" panose="020B0604020202020204" pitchFamily="34" charset="0"/>
              <a:buNone/>
              <a:defRPr/>
            </a:pPr>
            <a:endParaRPr lang="en-US" altLang="en-US" sz="2600" b="1" dirty="0">
              <a:solidFill>
                <a:srgbClr val="002060"/>
              </a:solidFill>
              <a:latin typeface="+mj-lt"/>
              <a:cs typeface="Arial" pitchFamily="34" charset="0"/>
            </a:endParaRPr>
          </a:p>
          <a:p>
            <a:pPr marL="0" indent="0" eaLnBrk="1" hangingPunct="1">
              <a:lnSpc>
                <a:spcPct val="150000"/>
              </a:lnSpc>
              <a:spcBef>
                <a:spcPct val="0"/>
              </a:spcBef>
              <a:buFont typeface="Arial" panose="020B0604020202020204" pitchFamily="34" charset="0"/>
              <a:buNone/>
              <a:defRPr/>
            </a:pPr>
            <a:endParaRPr lang="en-US" altLang="en-US" sz="2600" b="1" dirty="0">
              <a:solidFill>
                <a:srgbClr val="002060"/>
              </a:solidFill>
              <a:latin typeface="+mj-lt"/>
              <a:cs typeface="Arial" pitchFamily="34" charset="0"/>
            </a:endParaRPr>
          </a:p>
          <a:p>
            <a:pPr marL="0" indent="0" eaLnBrk="1" hangingPunct="1">
              <a:lnSpc>
                <a:spcPct val="150000"/>
              </a:lnSpc>
              <a:spcBef>
                <a:spcPct val="0"/>
              </a:spcBef>
              <a:buFont typeface="Arial" panose="020B0604020202020204" pitchFamily="34" charset="0"/>
              <a:buNone/>
              <a:defRPr/>
            </a:pPr>
            <a:endParaRPr lang="en-US" altLang="en-US" sz="2600" b="1" dirty="0">
              <a:solidFill>
                <a:srgbClr val="002060"/>
              </a:solidFill>
              <a:latin typeface="+mj-lt"/>
              <a:cs typeface="Arial" pitchFamily="34" charset="0"/>
            </a:endParaRPr>
          </a:p>
          <a:p>
            <a:pPr marL="0" indent="0" eaLnBrk="1" hangingPunct="1">
              <a:lnSpc>
                <a:spcPct val="135000"/>
              </a:lnSpc>
              <a:spcBef>
                <a:spcPct val="0"/>
              </a:spcBef>
              <a:buFont typeface="Arial" panose="020B0604020202020204" pitchFamily="34" charset="0"/>
              <a:buNone/>
              <a:defRPr/>
            </a:pPr>
            <a:endParaRPr lang="en-US" altLang="en-US" sz="2400" dirty="0">
              <a:solidFill>
                <a:srgbClr val="002060"/>
              </a:solidFill>
              <a:latin typeface="+mj-lt"/>
              <a:cs typeface="Arial" pitchFamily="34" charset="0"/>
            </a:endParaRPr>
          </a:p>
          <a:p>
            <a:pPr marL="0" indent="0" eaLnBrk="1" hangingPunct="1">
              <a:lnSpc>
                <a:spcPct val="135000"/>
              </a:lnSpc>
              <a:spcBef>
                <a:spcPct val="0"/>
              </a:spcBef>
              <a:buFont typeface="Arial" panose="020B0604020202020204" pitchFamily="34" charset="0"/>
              <a:buNone/>
              <a:defRPr/>
            </a:pPr>
            <a:r>
              <a:rPr lang="en-US" altLang="en-US" sz="2400" dirty="0">
                <a:solidFill>
                  <a:srgbClr val="002060"/>
                </a:solidFill>
                <a:latin typeface="+mj-lt"/>
                <a:cs typeface="Arial" pitchFamily="34" charset="0"/>
              </a:rPr>
              <a:t>Gives lender or designee the opportunity to provide additional information prior to completion of the appraisal</a:t>
            </a:r>
            <a:endParaRPr lang="en-US" altLang="en-US" sz="2600" b="1" dirty="0">
              <a:solidFill>
                <a:srgbClr val="002060"/>
              </a:solidFill>
              <a:latin typeface="Arial" pitchFamily="34" charset="0"/>
              <a:cs typeface="Arial" pitchFamily="34" charset="0"/>
            </a:endParaRPr>
          </a:p>
          <a:p>
            <a:pPr marL="0" indent="0" eaLnBrk="1" hangingPunct="1">
              <a:spcBef>
                <a:spcPct val="0"/>
              </a:spcBef>
              <a:defRPr/>
            </a:pPr>
            <a:endParaRPr lang="en-US" altLang="en-US" sz="3600" b="1" dirty="0">
              <a:latin typeface="Times New Roman" pitchFamily="18" charset="0"/>
            </a:endParaRPr>
          </a:p>
          <a:p>
            <a:pPr marL="0" indent="0" eaLnBrk="1" hangingPunct="1">
              <a:spcBef>
                <a:spcPct val="0"/>
              </a:spcBef>
              <a:defRPr/>
            </a:pPr>
            <a:endParaRPr lang="en-US" altLang="en-US" sz="3600" b="1" dirty="0">
              <a:latin typeface="Times New Roman" pitchFamily="18" charset="0"/>
            </a:endParaRPr>
          </a:p>
          <a:p>
            <a:pPr marL="0" indent="0" eaLnBrk="1" hangingPunct="1">
              <a:spcBef>
                <a:spcPct val="0"/>
              </a:spcBef>
              <a:defRPr/>
            </a:pPr>
            <a:endParaRPr lang="en-US" altLang="en-US" sz="3600" b="1" dirty="0">
              <a:solidFill>
                <a:srgbClr val="000000"/>
              </a:solidFill>
              <a:latin typeface="Times New Roman" pitchFamily="18" charset="0"/>
            </a:endParaRPr>
          </a:p>
          <a:p>
            <a:pPr marL="0" indent="0" eaLnBrk="1" hangingPunct="1">
              <a:defRPr/>
            </a:pPr>
            <a:endParaRPr lang="en-US" altLang="en-US" b="1" dirty="0"/>
          </a:p>
        </p:txBody>
      </p:sp>
      <p:sp>
        <p:nvSpPr>
          <p:cNvPr id="172036" name="Title 1">
            <a:extLst>
              <a:ext uri="{FF2B5EF4-FFF2-40B4-BE49-F238E27FC236}">
                <a16:creationId xmlns:a16="http://schemas.microsoft.com/office/drawing/2014/main" id="{3A7FF9ED-1509-4725-98F6-0390A195D83F}"/>
              </a:ext>
            </a:extLst>
          </p:cNvPr>
          <p:cNvSpPr>
            <a:spLocks noGrp="1"/>
          </p:cNvSpPr>
          <p:nvPr>
            <p:ph type="title"/>
          </p:nvPr>
        </p:nvSpPr>
        <p:spPr>
          <a:xfrm>
            <a:off x="152400" y="0"/>
            <a:ext cx="9144000" cy="685800"/>
          </a:xfrm>
        </p:spPr>
        <p:txBody>
          <a:bodyPr/>
          <a:lstStyle/>
          <a:p>
            <a:pPr eaLnBrk="1" hangingPunct="1"/>
            <a:r>
              <a:rPr lang="en-US" altLang="en-US" b="0" dirty="0">
                <a:cs typeface="Arial" panose="020B0604020202020204" pitchFamily="34" charset="0"/>
              </a:rPr>
              <a:t>Tidewater History </a:t>
            </a:r>
          </a:p>
        </p:txBody>
      </p:sp>
      <p:pic>
        <p:nvPicPr>
          <p:cNvPr id="172037" name="Picture 2" descr="C:\Users\vbasplPoellS\Pictures\Tidewater%20Region.jpg">
            <a:extLst>
              <a:ext uri="{FF2B5EF4-FFF2-40B4-BE49-F238E27FC236}">
                <a16:creationId xmlns:a16="http://schemas.microsoft.com/office/drawing/2014/main" id="{C841D42D-92E6-41E9-A631-F5E1CB99E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98981"/>
            <a:ext cx="5334000" cy="290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94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sz="3200" dirty="0"/>
              <a:t>What cases can have Tidewater?</a:t>
            </a:r>
          </a:p>
          <a:p>
            <a:pPr>
              <a:buFont typeface="Wingdings" panose="05000000000000000000" pitchFamily="2" charset="2"/>
              <a:buChar char="Ø"/>
            </a:pPr>
            <a:r>
              <a:rPr lang="en-US" sz="3200" dirty="0"/>
              <a:t>Proper Notification</a:t>
            </a:r>
          </a:p>
          <a:p>
            <a:pPr>
              <a:buFont typeface="Wingdings" panose="05000000000000000000" pitchFamily="2" charset="2"/>
              <a:buChar char="Ø"/>
            </a:pPr>
            <a:r>
              <a:rPr lang="en-US" sz="3200" dirty="0"/>
              <a:t>Timeliness (48 business hours) Maximum</a:t>
            </a:r>
          </a:p>
          <a:p>
            <a:pPr>
              <a:buFont typeface="Wingdings" panose="05000000000000000000" pitchFamily="2" charset="2"/>
              <a:buChar char="Ø"/>
            </a:pPr>
            <a:r>
              <a:rPr lang="en-US" sz="3200" dirty="0"/>
              <a:t>Appraisal needs to be 100% complete</a:t>
            </a:r>
          </a:p>
          <a:p>
            <a:pPr>
              <a:buFont typeface="Wingdings" panose="05000000000000000000" pitchFamily="2" charset="2"/>
              <a:buChar char="Ø"/>
            </a:pPr>
            <a:r>
              <a:rPr lang="en-US" sz="3200" dirty="0"/>
              <a:t>NOV must be issued</a:t>
            </a:r>
          </a:p>
          <a:p>
            <a:pPr>
              <a:buFont typeface="Wingdings" panose="05000000000000000000" pitchFamily="2" charset="2"/>
              <a:buChar char="Ø"/>
            </a:pPr>
            <a:r>
              <a:rPr lang="en-US" sz="3200" dirty="0"/>
              <a:t>Notify Lender POC on 26-1805 Only (Reference Circular 26-17-18)</a:t>
            </a:r>
          </a:p>
          <a:p>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p:cNvSpPr>
            <a:spLocks noGrp="1"/>
          </p:cNvSpPr>
          <p:nvPr>
            <p:ph type="title"/>
          </p:nvPr>
        </p:nvSpPr>
        <p:spPr/>
        <p:txBody>
          <a:bodyPr/>
          <a:lstStyle/>
          <a:p>
            <a:r>
              <a:rPr lang="en-US" dirty="0"/>
              <a:t>Tidewater</a:t>
            </a:r>
          </a:p>
        </p:txBody>
      </p:sp>
    </p:spTree>
    <p:extLst>
      <p:ext uri="{BB962C8B-B14F-4D97-AF65-F5344CB8AC3E}">
        <p14:creationId xmlns:p14="http://schemas.microsoft.com/office/powerpoint/2010/main" val="30387033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1.xml><?xml version="1.0" encoding="utf-8"?>
<a:theme xmlns:a="http://schemas.openxmlformats.org/drawingml/2006/main" name="4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2.xml><?xml version="1.0" encoding="utf-8"?>
<a:theme xmlns:a="http://schemas.openxmlformats.org/drawingml/2006/main" name="5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3.xml><?xml version="1.0" encoding="utf-8"?>
<a:theme xmlns:a="http://schemas.openxmlformats.org/drawingml/2006/main" name="6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4.xml><?xml version="1.0" encoding="utf-8"?>
<a:theme xmlns:a="http://schemas.openxmlformats.org/drawingml/2006/main" name="7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5.xml><?xml version="1.0" encoding="utf-8"?>
<a:theme xmlns:a="http://schemas.openxmlformats.org/drawingml/2006/main" name="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3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yVA Theme">
  <a:themeElements>
    <a:clrScheme name="MyVA Lean Colors">
      <a:dk1>
        <a:sysClr val="windowText" lastClr="000000"/>
      </a:dk1>
      <a:lt1>
        <a:sysClr val="window" lastClr="FFFFFF"/>
      </a:lt1>
      <a:dk2>
        <a:srgbClr val="00416A"/>
      </a:dk2>
      <a:lt2>
        <a:srgbClr val="DFDFDF"/>
      </a:lt2>
      <a:accent1>
        <a:srgbClr val="004170"/>
      </a:accent1>
      <a:accent2>
        <a:srgbClr val="0093C9"/>
      </a:accent2>
      <a:accent3>
        <a:srgbClr val="F7A800"/>
      </a:accent3>
      <a:accent4>
        <a:srgbClr val="BDBBBB"/>
      </a:accent4>
      <a:accent5>
        <a:srgbClr val="00416A"/>
      </a:accent5>
      <a:accent6>
        <a:srgbClr val="0093C9"/>
      </a:accent6>
      <a:hlink>
        <a:srgbClr val="F7A800"/>
      </a:hlink>
      <a:folHlink>
        <a:srgbClr val="0041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M Standard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Theme">
  <a:themeElements>
    <a:clrScheme name="FMTS">
      <a:dk1>
        <a:sysClr val="windowText" lastClr="000000"/>
      </a:dk1>
      <a:lt1>
        <a:sysClr val="window" lastClr="FFFFFF"/>
      </a:lt1>
      <a:dk2>
        <a:srgbClr val="2B3990"/>
      </a:dk2>
      <a:lt2>
        <a:srgbClr val="E7E6E6"/>
      </a:lt2>
      <a:accent1>
        <a:srgbClr val="52853F"/>
      </a:accent1>
      <a:accent2>
        <a:srgbClr val="F7955B"/>
      </a:accent2>
      <a:accent3>
        <a:srgbClr val="859097"/>
      </a:accent3>
      <a:accent4>
        <a:srgbClr val="F3CF45"/>
      </a:accent4>
      <a:accent5>
        <a:srgbClr val="772432"/>
      </a:accent5>
      <a:accent6>
        <a:srgbClr val="C2B48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27A37B24-EF00-4490-8F23-301C48D178D4}" vid="{431D7A15-CD5F-49C3-A8D1-457E3B0C78CC}"/>
    </a:ext>
  </a:extLst>
</a:theme>
</file>

<file path=ppt/theme/theme4.xml><?xml version="1.0" encoding="utf-8"?>
<a:theme xmlns:a="http://schemas.openxmlformats.org/drawingml/2006/main" name="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8.xml><?xml version="1.0" encoding="utf-8"?>
<a:theme xmlns:a="http://schemas.openxmlformats.org/drawingml/2006/main" name="1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9.xml><?xml version="1.0" encoding="utf-8"?>
<a:theme xmlns:a="http://schemas.openxmlformats.org/drawingml/2006/main" name="2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Status xmlns="58713316-8334-4bf4-a6fe-1fea435260dd">Draft</Document_x0020_Status>
    <Document_x0020_Category xmlns="58713316-8334-4bf4-a6fe-1fea435260dd">Senior Leader Meeting</Document_x0020_Category>
    <Document_x0020_Presentation_x0020_Date xmlns="58713316-8334-4bf4-a6fe-1fea435260dd">2017-06-30T04:00:00+00:00</Document_x0020_Presentation_x0020_Date>
    <Presentation_x0020_Material_x0020_Type xmlns="58713316-8334-4bf4-a6fe-1fea435260dd">Presentation Material</Presentation_x0020_Material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F1A7C33E7FFA42BCE730A96C4C97C7" ma:contentTypeVersion="5" ma:contentTypeDescription="Create a new document." ma:contentTypeScope="" ma:versionID="3d639e43d2cbee7f898cbb5aa816316d">
  <xsd:schema xmlns:xsd="http://www.w3.org/2001/XMLSchema" xmlns:xs="http://www.w3.org/2001/XMLSchema" xmlns:p="http://schemas.microsoft.com/office/2006/metadata/properties" xmlns:ns2="58713316-8334-4bf4-a6fe-1fea435260dd" targetNamespace="http://schemas.microsoft.com/office/2006/metadata/properties" ma:root="true" ma:fieldsID="cd0500b17323a0c299437be0f9df1502" ns2:_="">
    <xsd:import namespace="58713316-8334-4bf4-a6fe-1fea435260dd"/>
    <xsd:element name="properties">
      <xsd:complexType>
        <xsd:sequence>
          <xsd:element name="documentManagement">
            <xsd:complexType>
              <xsd:all>
                <xsd:element ref="ns2:Document_x0020_Status"/>
                <xsd:element ref="ns2:Document_x0020_Presentation_x0020_Date"/>
                <xsd:element ref="ns2:Document_x0020_Category"/>
                <xsd:element ref="ns2:Presentation_x0020_Material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13316-8334-4bf4-a6fe-1fea435260dd" elementFormDefault="qualified">
    <xsd:import namespace="http://schemas.microsoft.com/office/2006/documentManagement/types"/>
    <xsd:import namespace="http://schemas.microsoft.com/office/infopath/2007/PartnerControls"/>
    <xsd:element name="Document_x0020_Status" ma:index="8" ma:displayName="Document Status" ma:description="Document Status" ma:format="Dropdown" ma:internalName="Document_x0020_Status">
      <xsd:simpleType>
        <xsd:restriction base="dms:Choice">
          <xsd:enumeration value="Draft"/>
          <xsd:enumeration value="Finalized"/>
        </xsd:restriction>
      </xsd:simpleType>
    </xsd:element>
    <xsd:element name="Document_x0020_Presentation_x0020_Date" ma:index="9" ma:displayName="Document Presentation Date" ma:description="This is the date that the document was presented" ma:format="DateOnly" ma:internalName="Document_x0020_Presentation_x0020_Date">
      <xsd:simpleType>
        <xsd:restriction base="dms:DateTime"/>
      </xsd:simpleType>
    </xsd:element>
    <xsd:element name="Document_x0020_Category" ma:index="10" ma:displayName="Meeting Category" ma:description="Document Category" ma:format="Dropdown" ma:internalName="Document_x0020_Category">
      <xsd:simpleType>
        <xsd:restriction base="dms:Choice">
          <xsd:enumeration value="Senior Leader Meeting"/>
          <xsd:enumeration value="Initiative Coordination Meeting"/>
          <xsd:enumeration value="BIM/MIM"/>
          <xsd:enumeration value="Snapshot"/>
          <xsd:enumeration value="Spotlight"/>
          <xsd:enumeration value="Discussion Forum"/>
          <xsd:enumeration value="Dance Card Deck"/>
        </xsd:restriction>
      </xsd:simpleType>
    </xsd:element>
    <xsd:element name="Presentation_x0020_Material_x0020_Type" ma:index="12" nillable="true" ma:displayName="Presentation Material Type" ma:description="Is this the presentation material, supplemental documentation, or other?" ma:format="Dropdown" ma:internalName="Presentation_x0020_Material_x0020_Type">
      <xsd:simpleType>
        <xsd:restriction base="dms:Choice">
          <xsd:enumeration value="Presentation Material"/>
          <xsd:enumeration value="Supplemental Documentation"/>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BABBC1-510B-498E-8648-BB5C1F939242}">
  <ds:schemaRefs>
    <ds:schemaRef ds:uri="http://schemas.microsoft.com/office/2006/metadata/properties"/>
    <ds:schemaRef ds:uri="http://schemas.microsoft.com/office/2006/documentManagement/types"/>
    <ds:schemaRef ds:uri="http://purl.org/dc/terms/"/>
    <ds:schemaRef ds:uri="58713316-8334-4bf4-a6fe-1fea435260dd"/>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8B54EB79-0DCF-40E4-877B-24A99FE1C62A}">
  <ds:schemaRefs>
    <ds:schemaRef ds:uri="http://schemas.microsoft.com/sharepoint/v3/contenttype/forms"/>
  </ds:schemaRefs>
</ds:datastoreItem>
</file>

<file path=customXml/itemProps3.xml><?xml version="1.0" encoding="utf-8"?>
<ds:datastoreItem xmlns:ds="http://schemas.openxmlformats.org/officeDocument/2006/customXml" ds:itemID="{3844922B-DF45-4AD9-9F72-8CB59C83D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13316-8334-4bf4-a6fe-1fea43526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12607</TotalTime>
  <Words>1479</Words>
  <Application>Microsoft Office PowerPoint</Application>
  <PresentationFormat>On-screen Show (4:3)</PresentationFormat>
  <Paragraphs>173</Paragraphs>
  <Slides>19</Slides>
  <Notes>7</Notes>
  <HiddenSlides>0</HiddenSlides>
  <MMClips>0</MMClips>
  <ScaleCrop>false</ScaleCrop>
  <HeadingPairs>
    <vt:vector size="8" baseType="variant">
      <vt:variant>
        <vt:lpstr>Fonts Used</vt:lpstr>
      </vt:variant>
      <vt:variant>
        <vt:i4>6</vt:i4>
      </vt:variant>
      <vt:variant>
        <vt:lpstr>Theme</vt:lpstr>
      </vt:variant>
      <vt:variant>
        <vt:i4>21</vt:i4>
      </vt:variant>
      <vt:variant>
        <vt:lpstr>Embedded OLE Servers</vt:lpstr>
      </vt:variant>
      <vt:variant>
        <vt:i4>1</vt:i4>
      </vt:variant>
      <vt:variant>
        <vt:lpstr>Slide Titles</vt:lpstr>
      </vt:variant>
      <vt:variant>
        <vt:i4>19</vt:i4>
      </vt:variant>
    </vt:vector>
  </HeadingPairs>
  <TitlesOfParts>
    <vt:vector size="47" baseType="lpstr">
      <vt:lpstr>ＭＳ Ｐゴシック</vt:lpstr>
      <vt:lpstr>Arial</vt:lpstr>
      <vt:lpstr>Calibri</vt:lpstr>
      <vt:lpstr>Courier New</vt:lpstr>
      <vt:lpstr>Times New Roman</vt:lpstr>
      <vt:lpstr>Wingdings</vt:lpstr>
      <vt:lpstr>3_Office Theme</vt:lpstr>
      <vt:lpstr>MyVA Theme</vt:lpstr>
      <vt:lpstr>1_Default Theme</vt:lpstr>
      <vt:lpstr>6_Office Theme</vt:lpstr>
      <vt:lpstr>4_Office Theme</vt:lpstr>
      <vt:lpstr>8_Office Theme</vt:lpstr>
      <vt:lpstr>MyVA</vt:lpstr>
      <vt:lpstr>1_MyVA</vt:lpstr>
      <vt:lpstr>2_MyVA</vt:lpstr>
      <vt:lpstr>3_MyVA</vt:lpstr>
      <vt:lpstr>4_MyVA</vt:lpstr>
      <vt:lpstr>5_MyVA</vt:lpstr>
      <vt:lpstr>6_MyVA</vt:lpstr>
      <vt:lpstr>7_MyVA</vt:lpstr>
      <vt:lpstr>5_Office Theme</vt:lpstr>
      <vt:lpstr>9_Office Theme</vt:lpstr>
      <vt:lpstr>10_Office Theme</vt:lpstr>
      <vt:lpstr>12_Office Theme</vt:lpstr>
      <vt:lpstr>39_Office Theme</vt:lpstr>
      <vt:lpstr>14_Office Theme</vt:lpstr>
      <vt:lpstr>OM Standard Slides</vt:lpstr>
      <vt:lpstr>think-cell Slide</vt:lpstr>
      <vt:lpstr>PowerPoint Presentation</vt:lpstr>
      <vt:lpstr>C&amp;V’s Responsibilities and Vision</vt:lpstr>
      <vt:lpstr>Resources</vt:lpstr>
      <vt:lpstr>PowerPoint Presentation</vt:lpstr>
      <vt:lpstr>PowerPoint Presentation</vt:lpstr>
      <vt:lpstr>Case Transfers</vt:lpstr>
      <vt:lpstr>Reassigning Appraiser</vt:lpstr>
      <vt:lpstr>Tidewater History </vt:lpstr>
      <vt:lpstr>Tidewater</vt:lpstr>
      <vt:lpstr>Tidewater </vt:lpstr>
      <vt:lpstr>Tidewater </vt:lpstr>
      <vt:lpstr>Tidewater </vt:lpstr>
      <vt:lpstr>Tidewater </vt:lpstr>
      <vt:lpstr>Washington State Law</vt:lpstr>
      <vt:lpstr>Appraiser Leave Requests</vt:lpstr>
      <vt:lpstr>NOV Repair Requirements</vt:lpstr>
      <vt:lpstr>Other NOV Issues</vt:lpstr>
      <vt:lpstr>Native American Direct Loan (NADL)</vt:lpstr>
      <vt:lpstr>Questions</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Xiaojun Rong</cp:lastModifiedBy>
  <cp:revision>871</cp:revision>
  <cp:lastPrinted>2018-07-22T22:39:08Z</cp:lastPrinted>
  <dcterms:created xsi:type="dcterms:W3CDTF">2016-05-04T17:57:56Z</dcterms:created>
  <dcterms:modified xsi:type="dcterms:W3CDTF">2018-10-08T17:21:03Z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0x0101004DF1A7C33E7FFA42BCE730A96C4C97C7</vt:lpwstr>
  </property>
</Properties>
</file>