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01" name="Group 10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3882" name="Group 90"/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33878" name="Rectangle 86"/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9" name="Rectangle 87"/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0" name="Rectangle 88"/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1" name="Rectangle 89"/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48" name="Rectangle 56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794" name="Group 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3795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379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1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381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3855" name="Group 63"/>
            <p:cNvGrpSpPr>
              <a:grpSpLocks/>
            </p:cNvGrpSpPr>
            <p:nvPr userDrawn="1"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33856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7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9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0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72" name="Line 80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98" name="Group 106"/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33874" name="Line 82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5" name="Line 83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6" name="Arc 84"/>
              <p:cNvSpPr>
                <a:spLocks/>
              </p:cNvSpPr>
              <p:nvPr/>
            </p:nvSpPr>
            <p:spPr bwMode="ltGray">
              <a:xfrm rot="16200000" flipH="1">
                <a:off x="303" y="87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3" name="Arc 91"/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G0" fmla="+- 16787 0 0"/>
                  <a:gd name="G1" fmla="+- 8563 0 0"/>
                  <a:gd name="G2" fmla="+- 21600 0 0"/>
                  <a:gd name="T0" fmla="*/ 36617 w 38387"/>
                  <a:gd name="T1" fmla="*/ 0 h 30163"/>
                  <a:gd name="T2" fmla="*/ 0 w 38387"/>
                  <a:gd name="T3" fmla="*/ 22156 h 30163"/>
                  <a:gd name="T4" fmla="*/ 16787 w 38387"/>
                  <a:gd name="T5" fmla="*/ 8563 h 30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4" name="Arc 92"/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G0" fmla="+- 21600 0 0"/>
                  <a:gd name="G1" fmla="+- 5361 0 0"/>
                  <a:gd name="G2" fmla="+- 21600 0 0"/>
                  <a:gd name="T0" fmla="*/ 10995 w 21600"/>
                  <a:gd name="T1" fmla="*/ 24179 h 24179"/>
                  <a:gd name="T2" fmla="*/ 676 w 21600"/>
                  <a:gd name="T3" fmla="*/ 0 h 24179"/>
                  <a:gd name="T4" fmla="*/ 21600 w 21600"/>
                  <a:gd name="T5" fmla="*/ 5361 h 24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5" name="Arc 93"/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G0" fmla="+- 0 0 0"/>
                  <a:gd name="G1" fmla="+- 4933 0 0"/>
                  <a:gd name="G2" fmla="+- 21600 0 0"/>
                  <a:gd name="T0" fmla="*/ 21029 w 21600"/>
                  <a:gd name="T1" fmla="*/ 0 h 24653"/>
                  <a:gd name="T2" fmla="*/ 8813 w 21600"/>
                  <a:gd name="T3" fmla="*/ 24653 h 24653"/>
                  <a:gd name="T4" fmla="*/ 0 w 21600"/>
                  <a:gd name="T5" fmla="*/ 4933 h 2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6" name="Line 94"/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7" name="Line 95"/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8" name="Arc 96"/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G0" fmla="+- 18917 0 0"/>
                  <a:gd name="G1" fmla="+- 0 0 0"/>
                  <a:gd name="G2" fmla="+- 21600 0 0"/>
                  <a:gd name="T0" fmla="*/ 4536 w 18917"/>
                  <a:gd name="T1" fmla="*/ 16117 h 16117"/>
                  <a:gd name="T2" fmla="*/ 0 w 18917"/>
                  <a:gd name="T3" fmla="*/ 10426 h 16117"/>
                  <a:gd name="T4" fmla="*/ 18917 w 18917"/>
                  <a:gd name="T5" fmla="*/ 0 h 16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9" name="Arc 97"/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G0" fmla="+- 21430 0 0"/>
                  <a:gd name="G1" fmla="+- 0 0 0"/>
                  <a:gd name="G2" fmla="+- 21600 0 0"/>
                  <a:gd name="T0" fmla="*/ 42771 w 42771"/>
                  <a:gd name="T1" fmla="*/ 3334 h 21600"/>
                  <a:gd name="T2" fmla="*/ 0 w 42771"/>
                  <a:gd name="T3" fmla="*/ 2703 h 21600"/>
                  <a:gd name="T4" fmla="*/ 21430 w 4277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0" name="Arc 98"/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G0" fmla="+- 21571 0 0"/>
                  <a:gd name="G1" fmla="+- 0 0 0"/>
                  <a:gd name="G2" fmla="+- 21600 0 0"/>
                  <a:gd name="T0" fmla="*/ 43129 w 43129"/>
                  <a:gd name="T1" fmla="*/ 1348 h 21600"/>
                  <a:gd name="T2" fmla="*/ 0 w 43129"/>
                  <a:gd name="T3" fmla="*/ 1115 h 21600"/>
                  <a:gd name="T4" fmla="*/ 21571 w 431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1" name="Arc 99"/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G0" fmla="+- 21600 0 0"/>
                  <a:gd name="G1" fmla="+- 6405 0 0"/>
                  <a:gd name="G2" fmla="+- 21600 0 0"/>
                  <a:gd name="T0" fmla="*/ 42229 w 43200"/>
                  <a:gd name="T1" fmla="*/ 0 h 28005"/>
                  <a:gd name="T2" fmla="*/ 764 w 43200"/>
                  <a:gd name="T3" fmla="*/ 710 h 28005"/>
                  <a:gd name="T4" fmla="*/ 21600 w 43200"/>
                  <a:gd name="T5" fmla="*/ 6405 h 28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2" name="Line 100"/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3" name="Line 101"/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4" name="Line 102"/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5" name="Line 103"/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6" name="Line 104"/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7" name="Line 105"/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3867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86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869" name="Rectangle 77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/>
            </a:lvl1pPr>
          </a:lstStyle>
          <a:p>
            <a:fld id="{51B2E885-449F-4CA1-B9D3-903A599CC3E1}" type="datetime1">
              <a:rPr lang="en-US"/>
              <a:pPr/>
              <a:t>12/12/2018</a:t>
            </a:fld>
            <a:endParaRPr lang="en-US"/>
          </a:p>
        </p:txBody>
      </p:sp>
      <p:sp>
        <p:nvSpPr>
          <p:cNvPr id="33870" name="Rectangle 7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71" name="Rectangle 7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A145AD5F-BE96-4497-A5DC-6CA4E1A19C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E8161-FA6B-4D18-93A6-03539CC53CEB}" type="datetime1">
              <a:rPr lang="en-US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6F22D076-D5CA-424C-B9F5-FE05E576E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E67D10-22D3-4C8D-8CB9-2C2FC15B68B9}" type="datetime1">
              <a:rPr lang="en-US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5D8C666F-DC56-48EB-93C9-3BD199D5F8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34C0F3-A741-44A1-921F-755D105FE61B}" type="datetime1">
              <a:rPr lang="en-US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FE0688BC-7314-4235-BA9A-0130367FA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65A55A-95B5-4118-B0B5-115579488E41}" type="datetime1">
              <a:rPr lang="en-US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291928A4-64AB-4B40-92E8-6716D6D085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96443F-2BE8-4E79-AB55-7DEFFAFA6D4A}" type="datetime1">
              <a:rPr lang="en-US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92556661-D7C3-49A6-87C8-F09A9CDE2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D47DF-93D4-4BB6-8C53-789E4A71E30C}" type="datetime1">
              <a:rPr lang="en-US"/>
              <a:pPr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6CE7D70-929F-4B3D-9E60-FB2986647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B8F787-103F-4019-A45A-0C664ED7928D}" type="datetime1">
              <a:rPr lang="en-US"/>
              <a:pPr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2BBC230-1880-45A4-B7DF-B7073CCA4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88B8AE-8A06-4C25-B5F3-3E0B82E15E6C}" type="datetime1">
              <a:rPr lang="en-US"/>
              <a:pPr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499B77D6-BEFC-4FE5-9A63-A318C6C3CB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32462-1616-4169-BAAF-5E2DD454D3F0}" type="datetime1">
              <a:rPr lang="en-US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75F5C816-FC74-49C6-9BCF-48E7D204A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A058A8-F258-4FD8-985D-F1F6960329D5}" type="datetime1">
              <a:rPr lang="en-US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C5682DB6-21A3-4D9D-A866-960315404D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17" name="Group 8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8434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8435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5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8488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89" name="Group 57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8490" name="Rectangle 58" descr="60%"/>
              <p:cNvSpPr>
                <a:spLocks noChangeArrowheads="1"/>
              </p:cNvSpPr>
              <p:nvPr userDrawn="1"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 userDrawn="1"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 userDrawn="1"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 userDrawn="1"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4" name="Line 62"/>
              <p:cNvSpPr>
                <a:spLocks noChangeShapeType="1"/>
              </p:cNvSpPr>
              <p:nvPr userDrawn="1"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95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8496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9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0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501" name="Group 69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8502" name="Rectangle 70" descr="60%"/>
              <p:cNvSpPr>
                <a:spLocks noChangeArrowheads="1"/>
              </p:cNvSpPr>
              <p:nvPr userDrawn="1"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3" name="Line 71"/>
              <p:cNvSpPr>
                <a:spLocks noChangeShapeType="1"/>
              </p:cNvSpPr>
              <p:nvPr userDrawn="1"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4" name="Line 72"/>
              <p:cNvSpPr>
                <a:spLocks noChangeShapeType="1"/>
              </p:cNvSpPr>
              <p:nvPr userDrawn="1"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5" name="Line 73"/>
              <p:cNvSpPr>
                <a:spLocks noChangeShapeType="1"/>
              </p:cNvSpPr>
              <p:nvPr userDrawn="1"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6" name="Line 74"/>
              <p:cNvSpPr>
                <a:spLocks noChangeShapeType="1"/>
              </p:cNvSpPr>
              <p:nvPr userDrawn="1"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512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13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514" name="Line 82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5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6" name="Arc 84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50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0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509" name="Rectangle 7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pitchFamily="66" charset="0"/>
              </a:defRPr>
            </a:lvl1pPr>
          </a:lstStyle>
          <a:p>
            <a:fld id="{EB73C554-12EE-4D28-8BBE-26A9D25E6BA4}" type="datetime1">
              <a:rPr lang="en-US"/>
              <a:pPr/>
              <a:t>12/12/2018</a:t>
            </a:fld>
            <a:endParaRPr lang="en-US"/>
          </a:p>
        </p:txBody>
      </p:sp>
      <p:sp>
        <p:nvSpPr>
          <p:cNvPr id="18510" name="Rectangle 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66" charset="0"/>
              </a:defRPr>
            </a:lvl1pPr>
          </a:lstStyle>
          <a:p>
            <a:r>
              <a:rPr lang="en-US"/>
              <a:t>Page </a:t>
            </a:r>
            <a:fld id="{3A6ED119-003D-47DF-90BE-FB01E226C4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Banker / Appraiser Taskforce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Industry Issues Examination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572000"/>
          </a:xfrm>
        </p:spPr>
        <p:txBody>
          <a:bodyPr/>
          <a:lstStyle/>
          <a:p>
            <a:pPr marL="514350" indent="-514350">
              <a:buAutoNum type="arabicPeriod" startAt="4"/>
            </a:pPr>
            <a:r>
              <a:rPr lang="en-US" sz="2400" dirty="0" smtClean="0"/>
              <a:t>Aside from the authorized appraisal ordering entity or department, who should have direct contact with appraisers and why?</a:t>
            </a:r>
          </a:p>
          <a:p>
            <a:pPr marL="914400" lvl="1" indent="-514350">
              <a:buNone/>
            </a:pPr>
            <a:r>
              <a:rPr lang="en-US" sz="2000" dirty="0" smtClean="0"/>
              <a:t>	</a:t>
            </a:r>
          </a:p>
          <a:p>
            <a:pPr marL="914400" lvl="1" indent="-514350">
              <a:buNone/>
            </a:pPr>
            <a:r>
              <a:rPr lang="en-US" sz="2000" dirty="0" smtClean="0"/>
              <a:t>	</a:t>
            </a:r>
            <a:r>
              <a:rPr lang="en-US" sz="2200" dirty="0" smtClean="0"/>
              <a:t>Loan Originators? Rarely if ever. It is imperative to have separation between the origination process and the valuation process to block inappropriate influence.</a:t>
            </a:r>
          </a:p>
          <a:p>
            <a:pPr marL="914400" lvl="1" indent="-514350">
              <a:buNone/>
            </a:pPr>
            <a:r>
              <a:rPr lang="en-US" sz="2200" dirty="0" smtClean="0"/>
              <a:t>	Underwriters/credit risk analysts? Yes to keep assignment conditions clear when the underwriter or analyst is qualified to understand appraisal theory and not financially motivated in the transaction.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 marL="514350" indent="-514350">
              <a:buAutoNum type="arabicPeriod" startAt="5"/>
            </a:pPr>
            <a:r>
              <a:rPr lang="en-US" sz="2400" dirty="0" smtClean="0"/>
              <a:t>How are Appraisal Management Companies used in the lending process?</a:t>
            </a:r>
          </a:p>
          <a:p>
            <a:pPr marL="514350" indent="-514350">
              <a:buAutoNum type="arabicPeriod" startAt="5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A.	Provides separation between the origination process and the appraisal function.</a:t>
            </a:r>
          </a:p>
          <a:p>
            <a:pPr marL="914400" lvl="1" indent="-514350">
              <a:buNone/>
            </a:pPr>
            <a:r>
              <a:rPr lang="en-US" sz="2200" dirty="0" smtClean="0"/>
              <a:t>B.	Can provide a communication link between the appraiser and lender.</a:t>
            </a:r>
          </a:p>
          <a:p>
            <a:pPr marL="914400" lvl="1" indent="-514350">
              <a:buNone/>
            </a:pPr>
            <a:r>
              <a:rPr lang="en-US" sz="2200" dirty="0" smtClean="0"/>
              <a:t>C.	Can serve as a buffer between the lender/client and the appraiser for dispute resolution.</a:t>
            </a:r>
          </a:p>
          <a:p>
            <a:pPr marL="914400" lvl="1" indent="-514350">
              <a:buAutoNum type="arabicPeriod" startAt="5"/>
            </a:pPr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286000"/>
            <a:ext cx="7772400" cy="2819400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en-US" sz="2400" dirty="0" smtClean="0"/>
              <a:t>Can the lending process be accommodated with value ranges?</a:t>
            </a:r>
          </a:p>
          <a:p>
            <a:pPr marL="514350" indent="-514350">
              <a:buAutoNum type="arabicPeriod" startAt="6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A.	Generally not for lending because of the need to accommodate loan to value criteria.</a:t>
            </a:r>
          </a:p>
          <a:p>
            <a:pPr marL="914400" lvl="1" indent="-514350">
              <a:buNone/>
            </a:pPr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514350" indent="-514350">
              <a:buAutoNum type="arabicPeriod" startAt="7"/>
            </a:pPr>
            <a:r>
              <a:rPr lang="en-US" sz="2400" dirty="0" smtClean="0"/>
              <a:t>Can underwriters assess risk and reconcile a loan amount from a range of values?</a:t>
            </a:r>
          </a:p>
          <a:p>
            <a:pPr marL="514350" indent="-514350">
              <a:buAutoNum type="arabicPeriod" startAt="7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A.	Yes, however lending regulation criteria and secondary market criteria are based on single point value conclusions in harmony with “most probable price”</a:t>
            </a:r>
          </a:p>
          <a:p>
            <a:pPr marL="914400" lvl="1" indent="-514350">
              <a:buNone/>
            </a:pPr>
            <a:r>
              <a:rPr lang="en-US" sz="2200" dirty="0" smtClean="0"/>
              <a:t>B.	In cases where multiple appraisals or reviews are completed it can be argued that the risk is based on multiple opinions of value or a range of value. In those cases the risk analyst typically relies on the most credible analysis.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038600"/>
          </a:xfrm>
        </p:spPr>
        <p:txBody>
          <a:bodyPr/>
          <a:lstStyle/>
          <a:p>
            <a:pPr marL="514350" indent="-514350">
              <a:buAutoNum type="arabicPeriod" startAt="8"/>
            </a:pPr>
            <a:r>
              <a:rPr lang="en-US" sz="2400" dirty="0" smtClean="0"/>
              <a:t>Is lending compliance problematic resulting from multiple regulatory and secondary market agency rules, reps, and warrants?</a:t>
            </a:r>
          </a:p>
          <a:p>
            <a:pPr marL="514350" indent="-514350">
              <a:buAutoNum type="arabicPeriod" startAt="8"/>
            </a:pPr>
            <a:endParaRPr lang="en-US" sz="2400" dirty="0" smtClean="0"/>
          </a:p>
          <a:p>
            <a:pPr marL="914400" lvl="1" indent="-514350">
              <a:buAutoNum type="alphaUcPeriod"/>
            </a:pPr>
            <a:r>
              <a:rPr lang="en-US" sz="2200" dirty="0" smtClean="0"/>
              <a:t>The appraiser must rely on the lender to provide guidelines and criteria which resolve issues on a case by case basis.</a:t>
            </a:r>
          </a:p>
          <a:p>
            <a:pPr marL="914400" lvl="1" indent="-514350">
              <a:buNone/>
            </a:pPr>
            <a:endParaRPr lang="en-US" sz="2200" dirty="0" smtClean="0"/>
          </a:p>
          <a:p>
            <a:pPr marL="914400" lvl="1" indent="-514350">
              <a:buNone/>
            </a:pPr>
            <a:r>
              <a:rPr lang="en-US" sz="2200" dirty="0" smtClean="0"/>
              <a:t>B.	It becomes problematic when guidelines or criteria are in conflict, overly complicated, or do not conform to the appraisal assignment.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514350" indent="-514350">
              <a:buAutoNum type="arabicPeriod" startAt="9"/>
            </a:pPr>
            <a:r>
              <a:rPr lang="en-US" sz="2400" dirty="0" smtClean="0"/>
              <a:t>How do secondary market criteria (e.g. FNMA guidelines) impose unrealistic constraints on the valuation/lending process?</a:t>
            </a:r>
          </a:p>
          <a:p>
            <a:pPr marL="514350" indent="-514350">
              <a:buAutoNum type="arabicPeriod" startAt="9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A.	Secondary market guidelines are not understood by every appraiser or lending institution because interpretation may vary which can be compounded by added lender specific requirements or overlays.</a:t>
            </a:r>
          </a:p>
          <a:p>
            <a:pPr marL="914400" lvl="1" indent="-514350">
              <a:buAutoNum type="arabicPeriod" startAt="9"/>
            </a:pPr>
            <a:endParaRPr lang="en-US" sz="2200" dirty="0" smtClean="0"/>
          </a:p>
          <a:p>
            <a:pPr marL="914400" lvl="1" indent="-514350">
              <a:buNone/>
            </a:pPr>
            <a:r>
              <a:rPr lang="en-US" sz="2200" dirty="0" smtClean="0"/>
              <a:t>B.	A lack of understanding behind a guideline can lead to confusion which can equate to loan closing issues.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286000"/>
            <a:ext cx="7772400" cy="3124200"/>
          </a:xfrm>
        </p:spPr>
        <p:txBody>
          <a:bodyPr/>
          <a:lstStyle/>
          <a:p>
            <a:pPr marL="514350" indent="-514350">
              <a:buAutoNum type="arabicPeriod" startAt="10"/>
            </a:pPr>
            <a:r>
              <a:rPr lang="en-US" sz="2400" dirty="0" smtClean="0"/>
              <a:t>Is there universal understanding of the appraisal process? If not, can it be accommodated or fixed?</a:t>
            </a:r>
          </a:p>
          <a:p>
            <a:pPr marL="514350" indent="-514350">
              <a:buAutoNum type="arabicPeriod" startAt="10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A.	No, however, universal understanding of the appraisal process is equally matched by a lack of universal understanding of the constraints placed on lenders by the various regulatory entities.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514350" indent="-514350">
              <a:buAutoNum type="arabicPeriod" startAt="11"/>
            </a:pPr>
            <a:r>
              <a:rPr lang="en-US" sz="2400" dirty="0" smtClean="0"/>
              <a:t>Can loan “rate lock” time constraints be extended to allow for adequate credible analysis?</a:t>
            </a:r>
          </a:p>
          <a:p>
            <a:pPr marL="514350" indent="-514350">
              <a:buAutoNum type="arabicPeriod" startAt="11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A.	Generally not. This is a contractual agreement. However, lenders need to be aware of the time constraints facing appraisers and the time necessary to develop and provide credible results.</a:t>
            </a:r>
          </a:p>
          <a:p>
            <a:pPr marL="914400" lvl="1" indent="-514350">
              <a:buAutoNum type="arabicPeriod" startAt="11"/>
            </a:pPr>
            <a:endParaRPr lang="en-US" sz="2200" dirty="0" smtClean="0"/>
          </a:p>
          <a:p>
            <a:pPr marL="914400" lvl="1" indent="-514350">
              <a:buNone/>
            </a:pPr>
            <a:r>
              <a:rPr lang="en-US" sz="2200" dirty="0" smtClean="0"/>
              <a:t>B.	There is also a need for the lenders to understand the time impact regarding complex assignments.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267200"/>
          </a:xfrm>
        </p:spPr>
        <p:txBody>
          <a:bodyPr/>
          <a:lstStyle/>
          <a:p>
            <a:pPr marL="514350" indent="-514350">
              <a:buAutoNum type="arabicPeriod" startAt="12"/>
            </a:pPr>
            <a:r>
              <a:rPr lang="en-US" sz="2400" dirty="0" smtClean="0"/>
              <a:t>Is there a shortage of appraisers?</a:t>
            </a:r>
          </a:p>
          <a:p>
            <a:pPr marL="514350" indent="-514350">
              <a:buAutoNum type="arabicPeriod" startAt="12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A.	The perceived shortage is due, in part to resistance to increasing appraisal fees and longer turn times.</a:t>
            </a:r>
          </a:p>
          <a:p>
            <a:pPr marL="914400" lvl="1" indent="-514350">
              <a:buNone/>
            </a:pPr>
            <a:r>
              <a:rPr lang="en-US" sz="2200" dirty="0" smtClean="0"/>
              <a:t>B.	The assumption has been the increase in appraisal fees is the result of a shortage of appraisers to meet increasing demand.</a:t>
            </a:r>
          </a:p>
          <a:p>
            <a:pPr marL="914400" lvl="1" indent="-514350">
              <a:buNone/>
            </a:pPr>
            <a:r>
              <a:rPr lang="en-US" sz="2200" dirty="0" smtClean="0"/>
              <a:t>C.	The basic fact is appraisal fees have increased to enable appraisers to remain in business while all other costs to maintain business have increase drastically.</a:t>
            </a:r>
          </a:p>
          <a:p>
            <a:pPr marL="914400" lvl="1" indent="-514350">
              <a:buFontTx/>
              <a:buAutoNum type="arabicPeriod" startAt="12"/>
            </a:pPr>
            <a:endParaRPr lang="en-US" sz="2000" dirty="0" smtClean="0"/>
          </a:p>
          <a:p>
            <a:pPr marL="914400" lvl="1" indent="-514350">
              <a:buFontTx/>
              <a:buAutoNum type="arabicPeriod" startAt="12"/>
            </a:pPr>
            <a:endParaRPr lang="en-US" sz="2000" dirty="0" smtClean="0"/>
          </a:p>
          <a:p>
            <a:pPr marL="914400" lvl="1" indent="-514350">
              <a:buAutoNum type="arabicPeriod" startAt="12"/>
            </a:pPr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514350" indent="-514350">
              <a:buAutoNum type="arabicPeriod" startAt="13"/>
            </a:pPr>
            <a:r>
              <a:rPr lang="en-US" sz="2400" dirty="0" smtClean="0"/>
              <a:t>Are appraisal fees consistent with the time required to develop credible conclusions?</a:t>
            </a:r>
          </a:p>
          <a:p>
            <a:pPr marL="914400" lvl="1" indent="-514350">
              <a:buNone/>
            </a:pPr>
            <a:r>
              <a:rPr lang="en-US" sz="2200" dirty="0" smtClean="0"/>
              <a:t>A.	Ultimately, appraisal fees may or may not be consistent with the time required to develop credible results.</a:t>
            </a:r>
          </a:p>
          <a:p>
            <a:pPr marL="914400" lvl="1" indent="-514350">
              <a:buNone/>
            </a:pPr>
            <a:r>
              <a:rPr lang="en-US" sz="2200" dirty="0" smtClean="0"/>
              <a:t>B.	Credibility or quality of work can never be sacrificed based on property complexity or the fee charged.</a:t>
            </a:r>
          </a:p>
          <a:p>
            <a:pPr marL="914400" lvl="1" indent="-514350">
              <a:buNone/>
            </a:pPr>
            <a:r>
              <a:rPr lang="en-US" sz="2200" dirty="0" smtClean="0"/>
              <a:t>C.	Up until the recent increase in fees, flat fee arrangements on the average have failed to provide sufficient income to operate a business and generate sufficient profit to engage trainees or expand appraisal businesses.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Taskforce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Banking Group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Don </a:t>
            </a:r>
            <a:r>
              <a:rPr lang="en-US" dirty="0" err="1" smtClean="0"/>
              <a:t>Childears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Co-Chair</a:t>
            </a:r>
          </a:p>
          <a:p>
            <a:pPr lvl="1"/>
            <a:r>
              <a:rPr lang="en-US" dirty="0" err="1" smtClean="0"/>
              <a:t>Niki</a:t>
            </a:r>
            <a:r>
              <a:rPr lang="en-US" dirty="0" smtClean="0"/>
              <a:t> Close</a:t>
            </a:r>
          </a:p>
          <a:p>
            <a:pPr lvl="1"/>
            <a:r>
              <a:rPr lang="en-US" dirty="0" smtClean="0"/>
              <a:t>Frankie Cole</a:t>
            </a:r>
          </a:p>
          <a:p>
            <a:pPr lvl="1"/>
            <a:r>
              <a:rPr lang="en-US" dirty="0" err="1" smtClean="0"/>
              <a:t>Krysta</a:t>
            </a:r>
            <a:r>
              <a:rPr lang="en-US" dirty="0" smtClean="0"/>
              <a:t> Gerstner</a:t>
            </a:r>
          </a:p>
          <a:p>
            <a:pPr lvl="1"/>
            <a:r>
              <a:rPr lang="en-US" dirty="0" err="1" smtClean="0"/>
              <a:t>Kolin</a:t>
            </a:r>
            <a:r>
              <a:rPr lang="en-US" dirty="0" smtClean="0"/>
              <a:t> </a:t>
            </a:r>
            <a:r>
              <a:rPr lang="en-US" dirty="0" err="1" smtClean="0"/>
              <a:t>Wagenfuhr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Appraisal Group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Lou </a:t>
            </a:r>
            <a:r>
              <a:rPr lang="en-US" dirty="0" err="1" smtClean="0"/>
              <a:t>Garone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Co-Chair</a:t>
            </a:r>
          </a:p>
          <a:p>
            <a:pPr lvl="1"/>
            <a:r>
              <a:rPr lang="en-US" dirty="0" smtClean="0"/>
              <a:t>Andrew Davis</a:t>
            </a:r>
          </a:p>
          <a:p>
            <a:pPr lvl="1"/>
            <a:r>
              <a:rPr lang="en-US" dirty="0" smtClean="0"/>
              <a:t>Tim Lynch</a:t>
            </a:r>
          </a:p>
          <a:p>
            <a:pPr lvl="1"/>
            <a:r>
              <a:rPr lang="en-US" dirty="0" smtClean="0"/>
              <a:t>Maggie </a:t>
            </a:r>
            <a:r>
              <a:rPr lang="en-US" dirty="0" err="1" smtClean="0"/>
              <a:t>Moxley</a:t>
            </a:r>
            <a:endParaRPr lang="en-US" dirty="0" smtClean="0"/>
          </a:p>
          <a:p>
            <a:pPr lvl="1"/>
            <a:r>
              <a:rPr lang="en-US" dirty="0" smtClean="0"/>
              <a:t>Stephen </a:t>
            </a:r>
            <a:r>
              <a:rPr lang="en-US" dirty="0" err="1" smtClean="0"/>
              <a:t>Stompor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443F-2BE8-4E79-AB55-7DEFFAFA6D4A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92556661-D7C3-49A6-87C8-F09A9CDE2A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419600"/>
          </a:xfrm>
        </p:spPr>
        <p:txBody>
          <a:bodyPr/>
          <a:lstStyle/>
          <a:p>
            <a:pPr marL="514350" indent="-514350">
              <a:buAutoNum type="arabicPeriod" startAt="14"/>
            </a:pPr>
            <a:r>
              <a:rPr lang="en-US" sz="2400" dirty="0" smtClean="0"/>
              <a:t>Should rural properties be under different appraisal requirements or standards?</a:t>
            </a:r>
          </a:p>
          <a:p>
            <a:pPr marL="914400" lvl="1" indent="-514350">
              <a:buNone/>
            </a:pPr>
            <a:r>
              <a:rPr lang="en-US" sz="2200" dirty="0" smtClean="0"/>
              <a:t>A.	Standards are the rules and guidelines established to maintain public trust in appraisal practice. Property location or type are not issues used to alter the standards.</a:t>
            </a:r>
          </a:p>
          <a:p>
            <a:pPr marL="914400" lvl="1" indent="-514350">
              <a:buNone/>
            </a:pPr>
            <a:r>
              <a:rPr lang="en-US" sz="2200" dirty="0" smtClean="0"/>
              <a:t>B.	Appraisal requirements are client based criteria used to ensure a level of protection for the client. Based on the intended use and intended users requirements may be altered or modified based on property type.</a:t>
            </a:r>
          </a:p>
          <a:p>
            <a:pPr marL="914400" lvl="1" indent="-514350">
              <a:buNone/>
            </a:pPr>
            <a:r>
              <a:rPr lang="en-US" sz="2200" dirty="0" smtClean="0"/>
              <a:t>C.	Altered requirements cannot, under any circumstances, allow the appraiser to perform sub-standard work.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514350" indent="-514350">
              <a:buAutoNum type="arabicPeriod" startAt="15"/>
            </a:pPr>
            <a:r>
              <a:rPr lang="en-US" sz="2400" dirty="0" smtClean="0"/>
              <a:t>Are appraiser qualifications and/or expertise beyond basic licensing criteria important or necessary?</a:t>
            </a:r>
          </a:p>
          <a:p>
            <a:pPr marL="514350" indent="-514350">
              <a:buAutoNum type="arabicPeriod" startAt="15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000" dirty="0" smtClean="0"/>
              <a:t>	</a:t>
            </a:r>
            <a:r>
              <a:rPr lang="en-US" sz="2200" dirty="0" smtClean="0"/>
              <a:t>Yes, a senior appraiser will be able to write a credible report that will meet client requirements, secondary market guidelines and reflect the true conditions of the market, but an appraiser with minimal education and experience likely may not.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514350" indent="-514350">
              <a:buAutoNum type="arabicPeriod" startAt="16"/>
            </a:pPr>
            <a:r>
              <a:rPr lang="en-US" sz="2400" dirty="0" smtClean="0"/>
              <a:t>Under what conditions should appraiser trainees be allowed to prepare work for lending?</a:t>
            </a:r>
          </a:p>
          <a:p>
            <a:pPr marL="914400" lvl="1" indent="-514350">
              <a:buAutoNum type="alphaUcPeriod"/>
            </a:pPr>
            <a:r>
              <a:rPr lang="en-US" sz="2200" dirty="0" smtClean="0"/>
              <a:t>When the trainee has documented evidence of completing basic licensing training and under direct supervision of a certified appraiser with sufficient experience to mentor a trainee.</a:t>
            </a:r>
          </a:p>
          <a:p>
            <a:pPr marL="914400" lvl="1" indent="-514350">
              <a:buNone/>
            </a:pPr>
            <a:endParaRPr lang="en-US" sz="2200" dirty="0" smtClean="0"/>
          </a:p>
          <a:p>
            <a:pPr marL="914400" lvl="1" indent="-514350">
              <a:buNone/>
            </a:pPr>
            <a:r>
              <a:rPr lang="en-US" sz="2200" dirty="0" smtClean="0"/>
              <a:t>B.	When the lender client has sufficient review capability to ensure the work received is credible, or has an association with a qualified AMC which can provide appropriate review services. </a:t>
            </a:r>
          </a:p>
          <a:p>
            <a:pPr marL="914400" lvl="1" indent="-514350">
              <a:buAutoNum type="arabicPeriod" startAt="16"/>
            </a:pPr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514350" indent="-514350">
              <a:buAutoNum type="arabicPeriod" startAt="17"/>
            </a:pPr>
            <a:r>
              <a:rPr lang="en-US" sz="2400" dirty="0" smtClean="0"/>
              <a:t>What are the roadblocks to appraiser trainee education, experience and securing mentors?</a:t>
            </a:r>
          </a:p>
          <a:p>
            <a:pPr marL="914400" lvl="1" indent="-514350">
              <a:buNone/>
            </a:pPr>
            <a:r>
              <a:rPr lang="en-US" sz="2200" dirty="0" smtClean="0"/>
              <a:t>A.	Education Cost</a:t>
            </a:r>
          </a:p>
          <a:p>
            <a:pPr marL="914400" lvl="1" indent="-514350">
              <a:buNone/>
            </a:pPr>
            <a:r>
              <a:rPr lang="en-US" sz="2200" dirty="0" smtClean="0"/>
              <a:t>B.	Infrequent Availability of Live Basic Classes</a:t>
            </a:r>
          </a:p>
          <a:p>
            <a:pPr marL="914400" lvl="1" indent="-514350">
              <a:buNone/>
            </a:pPr>
            <a:r>
              <a:rPr lang="en-US" sz="2200" dirty="0" smtClean="0"/>
              <a:t>C.	In-adequate Online Alternatives</a:t>
            </a:r>
          </a:p>
          <a:p>
            <a:pPr marL="914400" lvl="1" indent="-514350">
              <a:buNone/>
            </a:pPr>
            <a:r>
              <a:rPr lang="en-US" sz="2200" dirty="0" smtClean="0"/>
              <a:t>D.	Equipment Cost</a:t>
            </a:r>
          </a:p>
          <a:p>
            <a:pPr marL="914400" lvl="1" indent="-514350">
              <a:buNone/>
            </a:pPr>
            <a:r>
              <a:rPr lang="en-US" sz="2200" dirty="0" smtClean="0"/>
              <a:t>E.	Insurance and Licensing Costs</a:t>
            </a:r>
          </a:p>
          <a:p>
            <a:pPr marL="914400" lvl="1" indent="-514350">
              <a:buNone/>
            </a:pPr>
            <a:r>
              <a:rPr lang="en-US" sz="2200" dirty="0" smtClean="0"/>
              <a:t>F.	Limited Number of Mentors</a:t>
            </a:r>
          </a:p>
          <a:p>
            <a:pPr marL="914400" lvl="1" indent="-514350">
              <a:buNone/>
            </a:pPr>
            <a:r>
              <a:rPr lang="en-US" sz="2200" dirty="0" smtClean="0"/>
              <a:t>G.	Insufficient Fee Base to Warrant Trainees</a:t>
            </a:r>
          </a:p>
          <a:p>
            <a:pPr marL="914400" lvl="1" indent="-514350">
              <a:buNone/>
            </a:pPr>
            <a:r>
              <a:rPr lang="en-US" sz="2200" dirty="0" smtClean="0"/>
              <a:t>H.	Client Resistance to Using Trainees </a:t>
            </a:r>
          </a:p>
          <a:p>
            <a:pPr marL="914400" lvl="1" indent="-514350">
              <a:buAutoNum type="arabicPeriod" startAt="17"/>
            </a:pPr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514350" indent="-514350">
              <a:buAutoNum type="arabicPeriod" startAt="18"/>
            </a:pPr>
            <a:r>
              <a:rPr lang="en-US" sz="2400" dirty="0" smtClean="0"/>
              <a:t>What can banks do to assist with appraiser trainee education and experience?</a:t>
            </a:r>
          </a:p>
          <a:p>
            <a:pPr marL="514350" indent="-514350">
              <a:buAutoNum type="arabicPeriod" startAt="18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A.	When large enough to absorb the cost, lenders could re-establish appraisal departments staffed with experienced and trainee appraisers.</a:t>
            </a:r>
          </a:p>
          <a:p>
            <a:pPr marL="914400" lvl="1" indent="-514350">
              <a:buNone/>
            </a:pPr>
            <a:r>
              <a:rPr lang="en-US" sz="2200" dirty="0" smtClean="0"/>
              <a:t>B.	As an alternative staff a review department within the institution and accept work completed by trainees and offer internal appraisal training to bank employees.</a:t>
            </a:r>
          </a:p>
          <a:p>
            <a:pPr marL="914400" lvl="1" indent="-514350">
              <a:buNone/>
            </a:pPr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572000"/>
          </a:xfrm>
        </p:spPr>
        <p:txBody>
          <a:bodyPr/>
          <a:lstStyle/>
          <a:p>
            <a:pPr marL="514350" indent="-514350">
              <a:buAutoNum type="arabicPeriod" startAt="19"/>
            </a:pPr>
            <a:r>
              <a:rPr lang="en-US" sz="2400" dirty="0" smtClean="0"/>
              <a:t>What types of loans (residential or commercial) are beyond the need for appraisals?</a:t>
            </a:r>
          </a:p>
          <a:p>
            <a:pPr marL="514350" indent="-514350">
              <a:buAutoNum type="arabicPeriod" startAt="19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A.	Valuation analysis is important to the lending process. The appraisal is a value added service as part of the risk analysis function.</a:t>
            </a:r>
          </a:p>
          <a:p>
            <a:pPr marL="914400" lvl="1" indent="-514350">
              <a:buNone/>
            </a:pPr>
            <a:r>
              <a:rPr lang="en-US" sz="2200" dirty="0" smtClean="0"/>
              <a:t>B.	There are types of loans where the risk is sufficiently low enough that conventional “full appraisals” may not be necessary.</a:t>
            </a:r>
          </a:p>
          <a:p>
            <a:pPr marL="914400" lvl="1" indent="-514350">
              <a:buNone/>
            </a:pPr>
            <a:r>
              <a:rPr lang="en-US" sz="2200" dirty="0" smtClean="0"/>
              <a:t>C.	Alternative valuation products must be supported with sufficient review processes on the part of the lender.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286000"/>
            <a:ext cx="7772400" cy="2971800"/>
          </a:xfrm>
        </p:spPr>
        <p:txBody>
          <a:bodyPr/>
          <a:lstStyle/>
          <a:p>
            <a:pPr marL="514350" indent="-514350">
              <a:buAutoNum type="arabicPeriod" startAt="20"/>
            </a:pPr>
            <a:r>
              <a:rPr lang="en-US" sz="2400" dirty="0" smtClean="0"/>
              <a:t>Should different appraisal criteria or requirements apply for portfolio loans?</a:t>
            </a:r>
          </a:p>
          <a:p>
            <a:pPr marL="514350" indent="-514350">
              <a:buAutoNum type="arabicPeriod" startAt="20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	When appropriate for use, evaluations can be utilized but the selection criteria should be based on property type as opposed to maximum loan amount.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514350" indent="-514350">
              <a:buAutoNum type="arabicPeriod" startAt="21"/>
            </a:pPr>
            <a:r>
              <a:rPr lang="en-US" sz="2400" dirty="0" smtClean="0"/>
              <a:t>What are the pros and cons of AMC relationships?</a:t>
            </a:r>
          </a:p>
          <a:p>
            <a:pPr marL="914400" lvl="1" indent="-514350">
              <a:buNone/>
            </a:pPr>
            <a:r>
              <a:rPr lang="en-US" sz="2200" dirty="0" smtClean="0"/>
              <a:t>Pro:	Area coverage</a:t>
            </a:r>
          </a:p>
          <a:p>
            <a:pPr marL="914400" lvl="1" indent="-514350">
              <a:buNone/>
            </a:pPr>
            <a:r>
              <a:rPr lang="en-US" sz="2200" dirty="0" smtClean="0"/>
              <a:t>	Engagement and point of contact</a:t>
            </a:r>
          </a:p>
          <a:p>
            <a:pPr marL="914400" lvl="1" indent="-514350">
              <a:buNone/>
            </a:pPr>
            <a:r>
              <a:rPr lang="en-US" sz="2200" dirty="0" smtClean="0"/>
              <a:t>	Impartial review</a:t>
            </a:r>
          </a:p>
          <a:p>
            <a:pPr marL="914400" lvl="1" indent="-514350">
              <a:buNone/>
            </a:pPr>
            <a:r>
              <a:rPr lang="en-US" sz="2200" dirty="0" smtClean="0"/>
              <a:t>	Firewall between appraiser and lender</a:t>
            </a:r>
          </a:p>
          <a:p>
            <a:pPr marL="914400" lvl="1" indent="-514350">
              <a:buNone/>
            </a:pPr>
            <a:endParaRPr lang="en-US" sz="2200" dirty="0" smtClean="0"/>
          </a:p>
          <a:p>
            <a:pPr marL="914400" lvl="1" indent="-514350">
              <a:buNone/>
            </a:pPr>
            <a:r>
              <a:rPr lang="en-US" sz="2200" dirty="0" smtClean="0"/>
              <a:t>Con	:Reduced interest in quality product</a:t>
            </a:r>
          </a:p>
          <a:p>
            <a:pPr marL="914400" lvl="1" indent="-514350">
              <a:buNone/>
            </a:pPr>
            <a:r>
              <a:rPr lang="en-US" sz="2200" dirty="0" smtClean="0"/>
              <a:t>	Complex assignments not matched to qualified appraiser</a:t>
            </a:r>
          </a:p>
          <a:p>
            <a:pPr marL="914400" lvl="1" indent="-514350">
              <a:buNone/>
            </a:pPr>
            <a:r>
              <a:rPr lang="en-US" sz="2200" dirty="0" smtClean="0"/>
              <a:t>	Adds a layer in the engagement/delivery process</a:t>
            </a:r>
          </a:p>
          <a:p>
            <a:pPr marL="914400" lvl="1" indent="-514350">
              <a:buNone/>
            </a:pPr>
            <a:r>
              <a:rPr lang="en-US" sz="2200" dirty="0" smtClean="0"/>
              <a:t>	Lack of quality control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209800"/>
            <a:ext cx="7772400" cy="3200400"/>
          </a:xfrm>
        </p:spPr>
        <p:txBody>
          <a:bodyPr/>
          <a:lstStyle/>
          <a:p>
            <a:pPr marL="514350" indent="-514350">
              <a:buAutoNum type="arabicPeriod" startAt="22"/>
            </a:pPr>
            <a:r>
              <a:rPr lang="en-US" sz="2400" dirty="0" smtClean="0"/>
              <a:t>Should banks reinstitute appraisal departments or functions as a tool for process and quality control?</a:t>
            </a:r>
          </a:p>
          <a:p>
            <a:pPr marL="514350" indent="-514350">
              <a:buAutoNum type="arabicPeriod" startAt="22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000" dirty="0" smtClean="0"/>
              <a:t>	</a:t>
            </a:r>
            <a:r>
              <a:rPr lang="en-US" sz="2200" dirty="0" smtClean="0"/>
              <a:t>Yes if order volume is sufficient to offset the cost. Smaller institutions could utilize a single coordinator/point of contact between the bank and appraisal fee panel or AMC entities.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514350" indent="-514350">
              <a:buAutoNum type="arabicPeriod" startAt="23"/>
            </a:pPr>
            <a:r>
              <a:rPr lang="en-US" sz="2400" dirty="0" smtClean="0"/>
              <a:t>How much reliance can be placed on automated valuation models?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A.	Generally, the more reliable data is available the more accurate the AVM the results.</a:t>
            </a:r>
          </a:p>
          <a:p>
            <a:pPr marL="914400" lvl="1" indent="-514350">
              <a:buNone/>
            </a:pPr>
            <a:r>
              <a:rPr lang="en-US" sz="2200" dirty="0" smtClean="0"/>
              <a:t>B.	Since AVM’s can range from adequately reliable to definitely unreliable models alone should not be viewed as the only source for value conclusions.</a:t>
            </a:r>
          </a:p>
          <a:p>
            <a:pPr marL="914400" lvl="1" indent="-514350">
              <a:buNone/>
            </a:pPr>
            <a:r>
              <a:rPr lang="en-US" sz="2200" dirty="0" smtClean="0"/>
              <a:t>C.	Quality control measures should be employed whenever AVM’s are used.</a:t>
            </a:r>
          </a:p>
          <a:p>
            <a:pPr marL="514350" indent="-514350">
              <a:buAutoNum type="arabicPeriod" startAt="23"/>
            </a:pPr>
            <a:endParaRPr 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co-chairs developed 24 industry related questions for the teams to address. </a:t>
            </a:r>
          </a:p>
          <a:p>
            <a:pPr>
              <a:buNone/>
            </a:pPr>
            <a:r>
              <a:rPr lang="en-US" dirty="0" smtClean="0"/>
              <a:t>Four teams were created comprised of one banker and one appraiser. The teams then selected 6 questions of their choice to address.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C0F3-A741-44A1-921F-755D105FE61B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E0688BC-7314-4235-BA9A-0130367FA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514350" indent="-514350">
              <a:buAutoNum type="arabicPeriod" startAt="24"/>
            </a:pPr>
            <a:r>
              <a:rPr lang="en-US" sz="2400" dirty="0" smtClean="0"/>
              <a:t>Under what conditions can regression analysis or other automated models take the place of eyes on the property, experience, and judgment?</a:t>
            </a:r>
          </a:p>
          <a:p>
            <a:pPr marL="514350" indent="-514350">
              <a:buAutoNum type="arabicPeriod" startAt="24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A.	Low loan to value transactions</a:t>
            </a:r>
          </a:p>
          <a:p>
            <a:pPr marL="914400" lvl="1" indent="-514350">
              <a:buAutoNum type="arabicPeriod" startAt="24"/>
            </a:pPr>
            <a:endParaRPr lang="en-US" sz="2200" dirty="0" smtClean="0"/>
          </a:p>
          <a:p>
            <a:pPr marL="914400" lvl="1" indent="-514350">
              <a:buNone/>
            </a:pPr>
            <a:r>
              <a:rPr lang="en-US" sz="2200" dirty="0" smtClean="0"/>
              <a:t>B.	In areas of known and documented market conditions</a:t>
            </a:r>
          </a:p>
          <a:p>
            <a:pPr marL="914400" lvl="1" indent="-514350">
              <a:buAutoNum type="arabicPeriod" startAt="24"/>
            </a:pPr>
            <a:endParaRPr lang="en-US" sz="2200" dirty="0" smtClean="0"/>
          </a:p>
          <a:p>
            <a:pPr marL="914400" lvl="1" indent="-514350">
              <a:buNone/>
            </a:pPr>
            <a:r>
              <a:rPr lang="en-US" sz="2200" dirty="0" smtClean="0"/>
              <a:t>C.	Large enough sample size to yield reliable results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teams independently met to work on the questions then met as a group several times to condense and edit all of the answers.</a:t>
            </a:r>
          </a:p>
          <a:p>
            <a:pPr>
              <a:buNone/>
            </a:pPr>
            <a:r>
              <a:rPr lang="en-US" dirty="0" smtClean="0"/>
              <a:t>Following several group meetings the answers were finalized and the final edited report has been distributed to industry stakeholders.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C0F3-A741-44A1-921F-755D105FE61B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E0688BC-7314-4235-BA9A-0130367FA2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CCA</a:t>
            </a:r>
          </a:p>
          <a:p>
            <a:r>
              <a:rPr lang="en-US" dirty="0" smtClean="0"/>
              <a:t>DORA</a:t>
            </a:r>
          </a:p>
          <a:p>
            <a:r>
              <a:rPr lang="en-US" dirty="0" smtClean="0"/>
              <a:t>ASC</a:t>
            </a:r>
          </a:p>
          <a:p>
            <a:r>
              <a:rPr lang="en-US" dirty="0" smtClean="0"/>
              <a:t>TAF</a:t>
            </a:r>
          </a:p>
          <a:p>
            <a:r>
              <a:rPr lang="en-US" dirty="0" smtClean="0"/>
              <a:t>AQB</a:t>
            </a:r>
          </a:p>
          <a:p>
            <a:r>
              <a:rPr lang="en-US" dirty="0" smtClean="0"/>
              <a:t>ASB</a:t>
            </a:r>
          </a:p>
          <a:p>
            <a:r>
              <a:rPr lang="en-US" dirty="0" smtClean="0"/>
              <a:t>OCC</a:t>
            </a:r>
          </a:p>
          <a:p>
            <a:r>
              <a:rPr lang="en-US" dirty="0" smtClean="0"/>
              <a:t>FHFA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HUD / FHA</a:t>
            </a:r>
          </a:p>
          <a:p>
            <a:r>
              <a:rPr lang="en-US" dirty="0" smtClean="0"/>
              <a:t>VA</a:t>
            </a:r>
          </a:p>
          <a:p>
            <a:r>
              <a:rPr lang="en-US" dirty="0" smtClean="0"/>
              <a:t>NCUA</a:t>
            </a:r>
          </a:p>
          <a:p>
            <a:r>
              <a:rPr lang="en-US" dirty="0" smtClean="0"/>
              <a:t>FNMA</a:t>
            </a:r>
          </a:p>
          <a:p>
            <a:r>
              <a:rPr lang="en-US" dirty="0" smtClean="0"/>
              <a:t>FHLMC</a:t>
            </a:r>
          </a:p>
          <a:p>
            <a:r>
              <a:rPr lang="en-US" dirty="0" smtClean="0"/>
              <a:t>FFIEC</a:t>
            </a:r>
            <a:endParaRPr lang="en-US" dirty="0" smtClean="0"/>
          </a:p>
          <a:p>
            <a:r>
              <a:rPr lang="en-US" dirty="0" smtClean="0"/>
              <a:t>CFPB</a:t>
            </a:r>
          </a:p>
          <a:p>
            <a:r>
              <a:rPr lang="en-US" dirty="0" smtClean="0"/>
              <a:t>FDIC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443F-2BE8-4E79-AB55-7DEFFAFA6D4A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92556661-D7C3-49A6-87C8-F09A9CDE2A6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191000" cy="4114800"/>
          </a:xfrm>
        </p:spPr>
        <p:txBody>
          <a:bodyPr/>
          <a:lstStyle/>
          <a:p>
            <a:r>
              <a:rPr lang="en-US" sz="2000" dirty="0" smtClean="0"/>
              <a:t>National Association Appraisers</a:t>
            </a:r>
          </a:p>
          <a:p>
            <a:r>
              <a:rPr lang="en-US" sz="2000" dirty="0" smtClean="0"/>
              <a:t>American Bankers Association</a:t>
            </a:r>
          </a:p>
          <a:p>
            <a:r>
              <a:rPr lang="en-US" sz="2000" dirty="0" err="1" smtClean="0"/>
              <a:t>Agri</a:t>
            </a:r>
            <a:r>
              <a:rPr lang="en-US" sz="2000" dirty="0" smtClean="0"/>
              <a:t> Affiliates, Inc</a:t>
            </a:r>
          </a:p>
          <a:p>
            <a:r>
              <a:rPr lang="en-US" sz="2000" dirty="0" smtClean="0"/>
              <a:t>Independent Community Banker</a:t>
            </a:r>
          </a:p>
          <a:p>
            <a:r>
              <a:rPr lang="en-US" sz="2000" dirty="0" smtClean="0"/>
              <a:t>Federal Reserve</a:t>
            </a:r>
          </a:p>
          <a:p>
            <a:r>
              <a:rPr lang="en-US" sz="2000" dirty="0" smtClean="0"/>
              <a:t>National Bank Holding Corp</a:t>
            </a:r>
          </a:p>
          <a:p>
            <a:r>
              <a:rPr lang="en-US" sz="2000" dirty="0" smtClean="0"/>
              <a:t>Citywide Banks</a:t>
            </a:r>
          </a:p>
          <a:p>
            <a:r>
              <a:rPr lang="en-US" sz="2000" dirty="0" smtClean="0"/>
              <a:t>Adams Bank &amp; Trust</a:t>
            </a:r>
          </a:p>
          <a:p>
            <a:r>
              <a:rPr lang="en-US" sz="2000" dirty="0" smtClean="0"/>
              <a:t>First National Bank</a:t>
            </a:r>
          </a:p>
          <a:p>
            <a:r>
              <a:rPr lang="en-US" sz="2000" dirty="0" smtClean="0"/>
              <a:t>Home Loan State Bank</a:t>
            </a:r>
          </a:p>
          <a:p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Multiple Colorado Banks</a:t>
            </a:r>
          </a:p>
          <a:p>
            <a:r>
              <a:rPr lang="en-US" sz="2000" dirty="0" smtClean="0"/>
              <a:t>Oklahoma Bankers Assn</a:t>
            </a:r>
          </a:p>
          <a:p>
            <a:r>
              <a:rPr lang="en-US" sz="2000" dirty="0" smtClean="0"/>
              <a:t>Nebraska Bankers Assn</a:t>
            </a:r>
          </a:p>
          <a:p>
            <a:r>
              <a:rPr lang="en-US" sz="2000" dirty="0" smtClean="0"/>
              <a:t>Western Bankers Assn</a:t>
            </a:r>
          </a:p>
          <a:p>
            <a:r>
              <a:rPr lang="en-US" sz="2000" dirty="0" smtClean="0"/>
              <a:t>Minnesota Bankers Assn</a:t>
            </a:r>
          </a:p>
          <a:p>
            <a:r>
              <a:rPr lang="en-US" sz="2000" dirty="0" smtClean="0"/>
              <a:t>Colorado Senators and Representatives</a:t>
            </a:r>
          </a:p>
          <a:p>
            <a:r>
              <a:rPr lang="en-US" sz="2000" dirty="0" smtClean="0"/>
              <a:t>All 49 other state bankers associations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443F-2BE8-4E79-AB55-7DEFFAFA6D4A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92556661-D7C3-49A6-87C8-F09A9CDE2A6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When are appraisals necessary?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1314450" lvl="2" indent="-514350">
              <a:buAutoNum type="alphaUcPeriod"/>
            </a:pPr>
            <a:r>
              <a:rPr lang="en-US" sz="2200" dirty="0" smtClean="0"/>
              <a:t>For lending the Interagency Guideline indicates an appraisal is required when the transaction amount exceeds $250,000.</a:t>
            </a:r>
          </a:p>
          <a:p>
            <a:pPr marL="1314450" lvl="2" indent="-514350">
              <a:buAutoNum type="alphaUcPeriod"/>
            </a:pPr>
            <a:endParaRPr lang="en-US" sz="2200" dirty="0" smtClean="0"/>
          </a:p>
          <a:p>
            <a:pPr marL="1314450" lvl="2" indent="-514350">
              <a:buAutoNum type="alphaUcPeriod"/>
            </a:pPr>
            <a:r>
              <a:rPr lang="en-US" sz="2200" dirty="0" smtClean="0"/>
              <a:t>Aside from lending, appraisals may be necessary when buying, selling, insuring, for property tax assessment, estate settlement, and litigation cases of many types to name a few. 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3733800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sz="2400" dirty="0" smtClean="0"/>
              <a:t>What are viewed as significant roadblocks in the lending/valuation process from the banking perspective?</a:t>
            </a:r>
          </a:p>
          <a:p>
            <a:pPr marL="514350" indent="-514350">
              <a:buAutoNum type="arabicPeriod" startAt="2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A.	Separation of service sales and appraisal functions</a:t>
            </a:r>
          </a:p>
          <a:p>
            <a:pPr marL="914400" lvl="1" indent="-514350">
              <a:buFont typeface="+mj-lt"/>
              <a:buAutoNum type="alphaUcPeriod" startAt="2"/>
            </a:pPr>
            <a:r>
              <a:rPr lang="en-US" sz="2200" dirty="0" smtClean="0"/>
              <a:t>Communication issues through multiple layers (AMC)</a:t>
            </a:r>
          </a:p>
          <a:p>
            <a:pPr marL="914400" lvl="1" indent="-514350">
              <a:buFont typeface="+mj-lt"/>
              <a:buAutoNum type="alphaUcPeriod" startAt="2"/>
            </a:pPr>
            <a:r>
              <a:rPr lang="en-US" sz="2200" dirty="0" smtClean="0"/>
              <a:t>Compliance with complex regulatory requirements</a:t>
            </a:r>
          </a:p>
          <a:p>
            <a:pPr marL="914400" lvl="1" indent="-514350">
              <a:buFont typeface="+mj-lt"/>
              <a:buAutoNum type="alphaUcPeriod" startAt="2"/>
            </a:pPr>
            <a:r>
              <a:rPr lang="en-US" sz="2200" dirty="0" smtClean="0"/>
              <a:t>Lack of education or training related to AMC and appraisal processes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209800"/>
            <a:ext cx="7772400" cy="3124200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sz="2400" dirty="0" smtClean="0"/>
              <a:t>How much dependency is placed on property value indications?</a:t>
            </a:r>
          </a:p>
          <a:p>
            <a:pPr marL="514350" indent="-514350">
              <a:buAutoNum type="arabicPeriod" startAt="3"/>
            </a:pPr>
            <a:endParaRPr lang="en-US" sz="2400" dirty="0" smtClean="0"/>
          </a:p>
          <a:p>
            <a:pPr marL="914400" lvl="1" indent="-514350">
              <a:buNone/>
            </a:pPr>
            <a:r>
              <a:rPr lang="en-US" sz="2200" dirty="0" smtClean="0"/>
              <a:t>A.	Regardless of valuation product type (appraisal, evaluation, hybrid appraisal, </a:t>
            </a:r>
            <a:r>
              <a:rPr lang="en-US" sz="2200" dirty="0" smtClean="0"/>
              <a:t>AVM) </a:t>
            </a:r>
            <a:r>
              <a:rPr lang="en-US" sz="2200" dirty="0" smtClean="0"/>
              <a:t>the dependency on reliable results is equal.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87-103F-4019-A45A-0C664ED7928D}" type="datetime1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BBC230-1880-45A4-B7DF-B7073CCA4C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01068987">
  <a:themeElements>
    <a:clrScheme name="Office Theme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Office Them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TP001068987</AuthoringAssetId>
    <AssetId xmlns="145c5697-5eb5-440b-b2f1-a8273fb59250">TS001068987</AssetId>
  </documentManagement>
</p:properties>
</file>

<file path=customXml/itemProps1.xml><?xml version="1.0" encoding="utf-8"?>
<ds:datastoreItem xmlns:ds="http://schemas.openxmlformats.org/officeDocument/2006/customXml" ds:itemID="{3DAE215A-632A-4D67-AE5F-10E0A57086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796CA5-2570-4595-8A6C-583005CDAB9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E5E34CF-E1DB-4A49-950C-49ECA3A577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C22EE81E-5381-4561-A529-D8906F0161E4}">
  <ds:schemaRefs>
    <ds:schemaRef ds:uri="145c5697-5eb5-440b-b2f1-a8273fb59250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TS001068987</Template>
  <TotalTime>409</TotalTime>
  <Words>808</Words>
  <Application>Microsoft Office PowerPoint</Application>
  <PresentationFormat>On-screen Show (4:3)</PresentationFormat>
  <Paragraphs>258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Comic Sans MS</vt:lpstr>
      <vt:lpstr>Tahoma</vt:lpstr>
      <vt:lpstr>TS001068987</vt:lpstr>
      <vt:lpstr>Banker / Appraiser Taskforce</vt:lpstr>
      <vt:lpstr>The Taskforce Members</vt:lpstr>
      <vt:lpstr>The Assignment</vt:lpstr>
      <vt:lpstr>The Assignment</vt:lpstr>
      <vt:lpstr>The Stakeholders</vt:lpstr>
      <vt:lpstr>The Stakeholders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  <vt:lpstr>The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Louis J. Garone</dc:creator>
  <cp:lastModifiedBy>NCREA</cp:lastModifiedBy>
  <cp:revision>9</cp:revision>
  <cp:lastPrinted>1601-01-01T00:00:00Z</cp:lastPrinted>
  <dcterms:created xsi:type="dcterms:W3CDTF">2012-02-22T18:48:41Z</dcterms:created>
  <dcterms:modified xsi:type="dcterms:W3CDTF">2018-12-12T15:57:41Z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Markets">
    <vt:lpwstr>en-us</vt:lpwstr>
  </property>
  <property fmtid="{D5CDD505-2E9C-101B-9397-08002B2CF9AE}" pid="4" name="AssetType">
    <vt:lpwstr>TP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TS001068987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Blueprint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Blueprint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66;#PowerPoint - Design Templt 2003;#182;#Office XP;#64;#PowerPoint 2003;#67;#PowerPoint - Design Templt 12;#65;#Microsoft Office PowerPoint 2007;#184;#Office 2000;#79;#Template 12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LEGACY PPTDT. 421488L. June 2003 retrofit</vt:lpwstr>
  </property>
  <property fmtid="{D5CDD505-2E9C-101B-9397-08002B2CF9AE}" pid="33" name="PublishStatusLookup">
    <vt:lpwstr>254820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TPClientViewer">
    <vt:lpwstr>Microsoft Office PowerPoint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TP001068987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