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notesMasterIdLst>
    <p:notesMasterId r:id="rId57"/>
  </p:notesMasterIdLst>
  <p:sldIdLst>
    <p:sldId id="256" r:id="rId2"/>
    <p:sldId id="273" r:id="rId3"/>
    <p:sldId id="272" r:id="rId4"/>
    <p:sldId id="338" r:id="rId5"/>
    <p:sldId id="480" r:id="rId6"/>
    <p:sldId id="481" r:id="rId7"/>
    <p:sldId id="479" r:id="rId8"/>
    <p:sldId id="339" r:id="rId9"/>
    <p:sldId id="482" r:id="rId10"/>
    <p:sldId id="483" r:id="rId11"/>
    <p:sldId id="340" r:id="rId12"/>
    <p:sldId id="344" r:id="rId13"/>
    <p:sldId id="342" r:id="rId14"/>
    <p:sldId id="341" r:id="rId15"/>
    <p:sldId id="484" r:id="rId16"/>
    <p:sldId id="485" r:id="rId17"/>
    <p:sldId id="486" r:id="rId18"/>
    <p:sldId id="487" r:id="rId19"/>
    <p:sldId id="345" r:id="rId20"/>
    <p:sldId id="488" r:id="rId21"/>
    <p:sldId id="489" r:id="rId22"/>
    <p:sldId id="346" r:id="rId23"/>
    <p:sldId id="490" r:id="rId24"/>
    <p:sldId id="491" r:id="rId25"/>
    <p:sldId id="348" r:id="rId26"/>
    <p:sldId id="492" r:id="rId27"/>
    <p:sldId id="494" r:id="rId28"/>
    <p:sldId id="495" r:id="rId29"/>
    <p:sldId id="496" r:id="rId30"/>
    <p:sldId id="347" r:id="rId31"/>
    <p:sldId id="493" r:id="rId32"/>
    <p:sldId id="497" r:id="rId33"/>
    <p:sldId id="498" r:id="rId34"/>
    <p:sldId id="467" r:id="rId35"/>
    <p:sldId id="499" r:id="rId36"/>
    <p:sldId id="500" r:id="rId37"/>
    <p:sldId id="501" r:id="rId38"/>
    <p:sldId id="350" r:id="rId39"/>
    <p:sldId id="502" r:id="rId40"/>
    <p:sldId id="503" r:id="rId41"/>
    <p:sldId id="504" r:id="rId42"/>
    <p:sldId id="505" r:id="rId43"/>
    <p:sldId id="506" r:id="rId44"/>
    <p:sldId id="351" r:id="rId45"/>
    <p:sldId id="507" r:id="rId46"/>
    <p:sldId id="508" r:id="rId47"/>
    <p:sldId id="352" r:id="rId48"/>
    <p:sldId id="509" r:id="rId49"/>
    <p:sldId id="510" r:id="rId50"/>
    <p:sldId id="511" r:id="rId51"/>
    <p:sldId id="512" r:id="rId52"/>
    <p:sldId id="513" r:id="rId53"/>
    <p:sldId id="514" r:id="rId54"/>
    <p:sldId id="266" r:id="rId55"/>
    <p:sldId id="336" r:id="rId56"/>
  </p:sldIdLst>
  <p:sldSz cx="9144000" cy="6858000" type="screen4x3"/>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96" autoAdjust="0"/>
    <p:restoredTop sz="91971" autoAdjust="0"/>
  </p:normalViewPr>
  <p:slideViewPr>
    <p:cSldViewPr>
      <p:cViewPr varScale="1">
        <p:scale>
          <a:sx n="96" d="100"/>
          <a:sy n="96" d="100"/>
        </p:scale>
        <p:origin x="1434" y="96"/>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61"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C086DD39-B2DC-40E3-8A82-9F42F010CFDB}" type="datetimeFigureOut">
              <a:rPr lang="en-US" smtClean="0"/>
              <a:t>6/10/2019</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1A9D9C9E-2F06-4541-842A-FA77D0658240}" type="slidenum">
              <a:rPr lang="en-US" smtClean="0"/>
              <a:t>‹#›</a:t>
            </a:fld>
            <a:endParaRPr lang="en-US"/>
          </a:p>
        </p:txBody>
      </p:sp>
    </p:spTree>
    <p:extLst>
      <p:ext uri="{BB962C8B-B14F-4D97-AF65-F5344CB8AC3E}">
        <p14:creationId xmlns:p14="http://schemas.microsoft.com/office/powerpoint/2010/main" val="8472273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06846A5-2834-434C-8B98-E45C1FF23FAE}" type="datetimeFigureOut">
              <a:rPr lang="en-US" smtClean="0"/>
              <a:t>6/10/2019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2C6BC4-5243-49D0-9B42-25C8CE1C25C8}" type="slidenum">
              <a:rPr lang="en-US" smtClean="0"/>
              <a:t>‹#›</a:t>
            </a:fld>
            <a:endParaRPr lang="en-US"/>
          </a:p>
        </p:txBody>
      </p:sp>
    </p:spTree>
    <p:extLst>
      <p:ext uri="{BB962C8B-B14F-4D97-AF65-F5344CB8AC3E}">
        <p14:creationId xmlns:p14="http://schemas.microsoft.com/office/powerpoint/2010/main" val="15647764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06846A5-2834-434C-8B98-E45C1FF23FAE}" type="datetimeFigureOut">
              <a:rPr lang="en-US" smtClean="0"/>
              <a:t>6/10/2019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2C6BC4-5243-49D0-9B42-25C8CE1C25C8}" type="slidenum">
              <a:rPr lang="en-US" smtClean="0"/>
              <a:t>‹#›</a:t>
            </a:fld>
            <a:endParaRPr lang="en-US"/>
          </a:p>
        </p:txBody>
      </p:sp>
    </p:spTree>
    <p:extLst>
      <p:ext uri="{BB962C8B-B14F-4D97-AF65-F5344CB8AC3E}">
        <p14:creationId xmlns:p14="http://schemas.microsoft.com/office/powerpoint/2010/main" val="11023732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06846A5-2834-434C-8B98-E45C1FF23FAE}" type="datetimeFigureOut">
              <a:rPr lang="en-US" smtClean="0"/>
              <a:t>6/10/2019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2C6BC4-5243-49D0-9B42-25C8CE1C25C8}" type="slidenum">
              <a:rPr lang="en-US" smtClean="0"/>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598109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06846A5-2834-434C-8B98-E45C1FF23FAE}" type="datetimeFigureOut">
              <a:rPr lang="en-US" smtClean="0"/>
              <a:t>6/10/2019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2C6BC4-5243-49D0-9B42-25C8CE1C25C8}" type="slidenum">
              <a:rPr lang="en-US" smtClean="0"/>
              <a:t>‹#›</a:t>
            </a:fld>
            <a:endParaRPr lang="en-US"/>
          </a:p>
        </p:txBody>
      </p:sp>
    </p:spTree>
    <p:extLst>
      <p:ext uri="{BB962C8B-B14F-4D97-AF65-F5344CB8AC3E}">
        <p14:creationId xmlns:p14="http://schemas.microsoft.com/office/powerpoint/2010/main" val="6958386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06846A5-2834-434C-8B98-E45C1FF23FAE}" type="datetimeFigureOut">
              <a:rPr lang="en-US" smtClean="0"/>
              <a:t>6/10/2019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2C6BC4-5243-49D0-9B42-25C8CE1C25C8}" type="slidenum">
              <a:rPr lang="en-US" smtClean="0"/>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21726499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06846A5-2834-434C-8B98-E45C1FF23FAE}" type="datetimeFigureOut">
              <a:rPr lang="en-US" smtClean="0"/>
              <a:t>6/10/2019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2C6BC4-5243-49D0-9B42-25C8CE1C25C8}" type="slidenum">
              <a:rPr lang="en-US" smtClean="0"/>
              <a:t>‹#›</a:t>
            </a:fld>
            <a:endParaRPr lang="en-US"/>
          </a:p>
        </p:txBody>
      </p:sp>
    </p:spTree>
    <p:extLst>
      <p:ext uri="{BB962C8B-B14F-4D97-AF65-F5344CB8AC3E}">
        <p14:creationId xmlns:p14="http://schemas.microsoft.com/office/powerpoint/2010/main" val="240451742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06846A5-2834-434C-8B98-E45C1FF23FAE}" type="datetimeFigureOut">
              <a:rPr lang="en-US" smtClean="0"/>
              <a:t>6/10/2019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2C6BC4-5243-49D0-9B42-25C8CE1C25C8}" type="slidenum">
              <a:rPr lang="en-US" smtClean="0"/>
              <a:t>‹#›</a:t>
            </a:fld>
            <a:endParaRPr lang="en-US"/>
          </a:p>
        </p:txBody>
      </p:sp>
    </p:spTree>
    <p:extLst>
      <p:ext uri="{BB962C8B-B14F-4D97-AF65-F5344CB8AC3E}">
        <p14:creationId xmlns:p14="http://schemas.microsoft.com/office/powerpoint/2010/main" val="19785182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06846A5-2834-434C-8B98-E45C1FF23FAE}" type="datetimeFigureOut">
              <a:rPr lang="en-US" smtClean="0"/>
              <a:t>6/10/2019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2C6BC4-5243-49D0-9B42-25C8CE1C25C8}" type="slidenum">
              <a:rPr lang="en-US" smtClean="0"/>
              <a:t>‹#›</a:t>
            </a:fld>
            <a:endParaRPr lang="en-US"/>
          </a:p>
        </p:txBody>
      </p:sp>
    </p:spTree>
    <p:extLst>
      <p:ext uri="{BB962C8B-B14F-4D97-AF65-F5344CB8AC3E}">
        <p14:creationId xmlns:p14="http://schemas.microsoft.com/office/powerpoint/2010/main" val="6073116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06846A5-2834-434C-8B98-E45C1FF23FAE}" type="datetimeFigureOut">
              <a:rPr lang="en-US" smtClean="0"/>
              <a:t>6/10/2019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2C6BC4-5243-49D0-9B42-25C8CE1C25C8}" type="slidenum">
              <a:rPr lang="en-US" smtClean="0"/>
              <a:t>‹#›</a:t>
            </a:fld>
            <a:endParaRPr lang="en-US"/>
          </a:p>
        </p:txBody>
      </p:sp>
    </p:spTree>
    <p:extLst>
      <p:ext uri="{BB962C8B-B14F-4D97-AF65-F5344CB8AC3E}">
        <p14:creationId xmlns:p14="http://schemas.microsoft.com/office/powerpoint/2010/main" val="24498239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06846A5-2834-434C-8B98-E45C1FF23FAE}" type="datetimeFigureOut">
              <a:rPr lang="en-US" smtClean="0"/>
              <a:t>6/10/2019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2C6BC4-5243-49D0-9B42-25C8CE1C25C8}" type="slidenum">
              <a:rPr lang="en-US" smtClean="0"/>
              <a:t>‹#›</a:t>
            </a:fld>
            <a:endParaRPr lang="en-US"/>
          </a:p>
        </p:txBody>
      </p:sp>
    </p:spTree>
    <p:extLst>
      <p:ext uri="{BB962C8B-B14F-4D97-AF65-F5344CB8AC3E}">
        <p14:creationId xmlns:p14="http://schemas.microsoft.com/office/powerpoint/2010/main" val="39384341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06846A5-2834-434C-8B98-E45C1FF23FAE}" type="datetimeFigureOut">
              <a:rPr lang="en-US" smtClean="0"/>
              <a:t>6/10/2019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2C6BC4-5243-49D0-9B42-25C8CE1C25C8}" type="slidenum">
              <a:rPr lang="en-US" smtClean="0"/>
              <a:t>‹#›</a:t>
            </a:fld>
            <a:endParaRPr lang="en-US"/>
          </a:p>
        </p:txBody>
      </p:sp>
    </p:spTree>
    <p:extLst>
      <p:ext uri="{BB962C8B-B14F-4D97-AF65-F5344CB8AC3E}">
        <p14:creationId xmlns:p14="http://schemas.microsoft.com/office/powerpoint/2010/main" val="11245553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06846A5-2834-434C-8B98-E45C1FF23FAE}" type="datetimeFigureOut">
              <a:rPr lang="en-US" smtClean="0"/>
              <a:t>6/10/2019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12C6BC4-5243-49D0-9B42-25C8CE1C25C8}" type="slidenum">
              <a:rPr lang="en-US" smtClean="0"/>
              <a:t>‹#›</a:t>
            </a:fld>
            <a:endParaRPr lang="en-US"/>
          </a:p>
        </p:txBody>
      </p:sp>
    </p:spTree>
    <p:extLst>
      <p:ext uri="{BB962C8B-B14F-4D97-AF65-F5344CB8AC3E}">
        <p14:creationId xmlns:p14="http://schemas.microsoft.com/office/powerpoint/2010/main" val="24019082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06846A5-2834-434C-8B98-E45C1FF23FAE}" type="datetimeFigureOut">
              <a:rPr lang="en-US" smtClean="0"/>
              <a:t>6/10/2019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12C6BC4-5243-49D0-9B42-25C8CE1C25C8}" type="slidenum">
              <a:rPr lang="en-US" smtClean="0"/>
              <a:t>‹#›</a:t>
            </a:fld>
            <a:endParaRPr lang="en-US"/>
          </a:p>
        </p:txBody>
      </p:sp>
    </p:spTree>
    <p:extLst>
      <p:ext uri="{BB962C8B-B14F-4D97-AF65-F5344CB8AC3E}">
        <p14:creationId xmlns:p14="http://schemas.microsoft.com/office/powerpoint/2010/main" val="27120277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6846A5-2834-434C-8B98-E45C1FF23FAE}" type="datetimeFigureOut">
              <a:rPr lang="en-US" smtClean="0"/>
              <a:t>6/10/2019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12C6BC4-5243-49D0-9B42-25C8CE1C25C8}" type="slidenum">
              <a:rPr lang="en-US" smtClean="0"/>
              <a:t>‹#›</a:t>
            </a:fld>
            <a:endParaRPr lang="en-US"/>
          </a:p>
        </p:txBody>
      </p:sp>
    </p:spTree>
    <p:extLst>
      <p:ext uri="{BB962C8B-B14F-4D97-AF65-F5344CB8AC3E}">
        <p14:creationId xmlns:p14="http://schemas.microsoft.com/office/powerpoint/2010/main" val="17716197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206846A5-2834-434C-8B98-E45C1FF23FAE}" type="datetimeFigureOut">
              <a:rPr lang="en-US" smtClean="0"/>
              <a:t>6/10/2019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2C6BC4-5243-49D0-9B42-25C8CE1C25C8}" type="slidenum">
              <a:rPr lang="en-US" smtClean="0"/>
              <a:t>‹#›</a:t>
            </a:fld>
            <a:endParaRPr lang="en-US"/>
          </a:p>
        </p:txBody>
      </p:sp>
    </p:spTree>
    <p:extLst>
      <p:ext uri="{BB962C8B-B14F-4D97-AF65-F5344CB8AC3E}">
        <p14:creationId xmlns:p14="http://schemas.microsoft.com/office/powerpoint/2010/main" val="18381647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206846A5-2834-434C-8B98-E45C1FF23FAE}" type="datetimeFigureOut">
              <a:rPr lang="en-US" smtClean="0"/>
              <a:t>6/10/2019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2C6BC4-5243-49D0-9B42-25C8CE1C25C8}" type="slidenum">
              <a:rPr lang="en-US" smtClean="0"/>
              <a:t>‹#›</a:t>
            </a:fld>
            <a:endParaRPr lang="en-US"/>
          </a:p>
        </p:txBody>
      </p:sp>
    </p:spTree>
    <p:extLst>
      <p:ext uri="{BB962C8B-B14F-4D97-AF65-F5344CB8AC3E}">
        <p14:creationId xmlns:p14="http://schemas.microsoft.com/office/powerpoint/2010/main" val="38720195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06846A5-2834-434C-8B98-E45C1FF23FAE}" type="datetimeFigureOut">
              <a:rPr lang="en-US" smtClean="0"/>
              <a:t>6/10/2019</a:t>
            </a:fld>
            <a:endParaRPr lang="en-U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F12C6BC4-5243-49D0-9B42-25C8CE1C25C8}" type="slidenum">
              <a:rPr lang="en-US" smtClean="0"/>
              <a:t>‹#›</a:t>
            </a:fld>
            <a:endParaRPr lang="en-US"/>
          </a:p>
        </p:txBody>
      </p:sp>
    </p:spTree>
    <p:extLst>
      <p:ext uri="{BB962C8B-B14F-4D97-AF65-F5344CB8AC3E}">
        <p14:creationId xmlns:p14="http://schemas.microsoft.com/office/powerpoint/2010/main" val="811166105"/>
      </p:ext>
    </p:extLst>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 id="2147483852" r:id="rId12"/>
    <p:sldLayoutId id="2147483853" r:id="rId13"/>
    <p:sldLayoutId id="2147483854" r:id="rId14"/>
    <p:sldLayoutId id="2147483855" r:id="rId15"/>
    <p:sldLayoutId id="214748385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295400"/>
            <a:ext cx="7543800" cy="2286000"/>
          </a:xfrm>
        </p:spPr>
        <p:txBody>
          <a:bodyPr anchor="ctr"/>
          <a:lstStyle/>
          <a:p>
            <a:pPr algn="ctr"/>
            <a:r>
              <a:rPr lang="en-US" sz="2800" dirty="0"/>
              <a:t>CYBER SECURITY LAW, WIRE FRAUD &amp; BEST PRACTICES</a:t>
            </a:r>
            <a:br>
              <a:rPr lang="en-US" sz="2800" dirty="0"/>
            </a:br>
            <a:r>
              <a:rPr lang="en-US" sz="2800" dirty="0"/>
              <a:t>APPRAISER WORKFILES – WHAT DOES USPAP REQUIRE?</a:t>
            </a:r>
          </a:p>
        </p:txBody>
      </p:sp>
      <p:sp>
        <p:nvSpPr>
          <p:cNvPr id="3" name="Subtitle 2"/>
          <p:cNvSpPr>
            <a:spLocks noGrp="1"/>
          </p:cNvSpPr>
          <p:nvPr>
            <p:ph type="subTitle" idx="1"/>
          </p:nvPr>
        </p:nvSpPr>
        <p:spPr>
          <a:xfrm>
            <a:off x="914400" y="3581400"/>
            <a:ext cx="7239000" cy="2895600"/>
          </a:xfrm>
        </p:spPr>
        <p:txBody>
          <a:bodyPr>
            <a:normAutofit/>
          </a:bodyPr>
          <a:lstStyle/>
          <a:p>
            <a:endParaRPr lang="en-US" dirty="0"/>
          </a:p>
          <a:p>
            <a:r>
              <a:rPr lang="en-US" dirty="0"/>
              <a:t>Michael R. McCormick, Esq.</a:t>
            </a:r>
          </a:p>
          <a:p>
            <a:r>
              <a:rPr lang="en-US" dirty="0"/>
              <a:t>Montgomery, Little &amp; Soran, PC</a:t>
            </a:r>
          </a:p>
        </p:txBody>
      </p:sp>
      <p:pic>
        <p:nvPicPr>
          <p:cNvPr id="5" name="Picture 4">
            <a:extLst>
              <a:ext uri="{FF2B5EF4-FFF2-40B4-BE49-F238E27FC236}">
                <a16:creationId xmlns:a16="http://schemas.microsoft.com/office/drawing/2014/main" id="{EA58D28E-6193-4793-9299-90ED7EF6C12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47800" y="3962400"/>
            <a:ext cx="2867487" cy="1295400"/>
          </a:xfrm>
          <a:prstGeom prst="rect">
            <a:avLst/>
          </a:prstGeom>
        </p:spPr>
      </p:pic>
    </p:spTree>
    <p:extLst>
      <p:ext uri="{BB962C8B-B14F-4D97-AF65-F5344CB8AC3E}">
        <p14:creationId xmlns:p14="http://schemas.microsoft.com/office/powerpoint/2010/main" val="1618545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PROTECTION OF PII</a:t>
            </a:r>
          </a:p>
        </p:txBody>
      </p:sp>
      <p:sp>
        <p:nvSpPr>
          <p:cNvPr id="3" name="Content Placeholder 2"/>
          <p:cNvSpPr>
            <a:spLocks noGrp="1"/>
          </p:cNvSpPr>
          <p:nvPr>
            <p:ph idx="1"/>
          </p:nvPr>
        </p:nvSpPr>
        <p:spPr/>
        <p:txBody>
          <a:bodyPr>
            <a:normAutofit lnSpcReduction="10000"/>
          </a:bodyPr>
          <a:lstStyle/>
          <a:p>
            <a:pPr marL="342900" lvl="1">
              <a:buClr>
                <a:schemeClr val="accent1"/>
              </a:buClr>
            </a:pPr>
            <a:r>
              <a:rPr lang="en-US" sz="4600" dirty="0"/>
              <a:t>Act discusses restoring the “reasonable integrity of the computerized data system” after a breach</a:t>
            </a:r>
          </a:p>
          <a:p>
            <a:pPr marL="342900" lvl="1">
              <a:buClr>
                <a:schemeClr val="accent1"/>
              </a:buClr>
            </a:pPr>
            <a:endParaRPr lang="en-US" sz="4600" dirty="0"/>
          </a:p>
          <a:p>
            <a:pPr marL="742950" lvl="2"/>
            <a:endParaRPr lang="en-US" sz="4200" dirty="0"/>
          </a:p>
          <a:p>
            <a:pPr marL="982980" lvl="3">
              <a:buClr>
                <a:schemeClr val="accent1"/>
              </a:buClr>
            </a:pPr>
            <a:endParaRPr lang="en-US" sz="4200" dirty="0"/>
          </a:p>
          <a:p>
            <a:endParaRPr lang="en-US" dirty="0"/>
          </a:p>
        </p:txBody>
      </p:sp>
    </p:spTree>
    <p:extLst>
      <p:ext uri="{BB962C8B-B14F-4D97-AF65-F5344CB8AC3E}">
        <p14:creationId xmlns:p14="http://schemas.microsoft.com/office/powerpoint/2010/main" val="13380730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THIRD PARTY SERVICE PROVIDERS</a:t>
            </a:r>
          </a:p>
        </p:txBody>
      </p:sp>
      <p:sp>
        <p:nvSpPr>
          <p:cNvPr id="3" name="Content Placeholder 2"/>
          <p:cNvSpPr>
            <a:spLocks noGrp="1"/>
          </p:cNvSpPr>
          <p:nvPr>
            <p:ph idx="1"/>
          </p:nvPr>
        </p:nvSpPr>
        <p:spPr/>
        <p:txBody>
          <a:bodyPr>
            <a:normAutofit fontScale="92500" lnSpcReduction="20000"/>
          </a:bodyPr>
          <a:lstStyle/>
          <a:p>
            <a:pPr marL="342900" lvl="1">
              <a:buClr>
                <a:schemeClr val="accent1"/>
              </a:buClr>
            </a:pPr>
            <a:r>
              <a:rPr lang="en-US" sz="4600" dirty="0"/>
              <a:t>Must require third party service providers to maintain reasonable security procedures or agree to provide its own security protection</a:t>
            </a:r>
            <a:endParaRPr lang="en-US" sz="4200" dirty="0"/>
          </a:p>
          <a:p>
            <a:pPr marL="982980" lvl="3">
              <a:buClr>
                <a:schemeClr val="accent1"/>
              </a:buClr>
            </a:pPr>
            <a:endParaRPr lang="en-US" sz="4200" dirty="0"/>
          </a:p>
          <a:p>
            <a:endParaRPr lang="en-US" dirty="0"/>
          </a:p>
        </p:txBody>
      </p:sp>
    </p:spTree>
    <p:extLst>
      <p:ext uri="{BB962C8B-B14F-4D97-AF65-F5344CB8AC3E}">
        <p14:creationId xmlns:p14="http://schemas.microsoft.com/office/powerpoint/2010/main" val="28316444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WRITTEN DISPOSAL POLICY</a:t>
            </a:r>
          </a:p>
        </p:txBody>
      </p:sp>
      <p:sp>
        <p:nvSpPr>
          <p:cNvPr id="3" name="Content Placeholder 2"/>
          <p:cNvSpPr>
            <a:spLocks noGrp="1"/>
          </p:cNvSpPr>
          <p:nvPr>
            <p:ph idx="1"/>
          </p:nvPr>
        </p:nvSpPr>
        <p:spPr/>
        <p:txBody>
          <a:bodyPr>
            <a:normAutofit fontScale="85000" lnSpcReduction="20000"/>
          </a:bodyPr>
          <a:lstStyle/>
          <a:p>
            <a:pPr marL="342900" lvl="1">
              <a:buClr>
                <a:schemeClr val="accent1"/>
              </a:buClr>
            </a:pPr>
            <a:r>
              <a:rPr lang="en-US" sz="4600" dirty="0"/>
              <a:t>Each covered entity must create </a:t>
            </a:r>
            <a:r>
              <a:rPr lang="en-US" sz="4600" u="sng" dirty="0"/>
              <a:t>written</a:t>
            </a:r>
            <a:r>
              <a:rPr lang="en-US" sz="4600" dirty="0"/>
              <a:t> policy for destruction or disposal of PII that requires destruction of documents when no longer needed</a:t>
            </a:r>
          </a:p>
          <a:p>
            <a:pPr marL="342900" lvl="1">
              <a:buClr>
                <a:schemeClr val="accent1"/>
              </a:buClr>
            </a:pPr>
            <a:r>
              <a:rPr lang="en-US" sz="4600" dirty="0"/>
              <a:t>See C.R.S. § 6-1-713</a:t>
            </a:r>
            <a:endParaRPr lang="en-US" sz="4200" dirty="0"/>
          </a:p>
          <a:p>
            <a:pPr marL="982980" lvl="3">
              <a:buClr>
                <a:schemeClr val="accent1"/>
              </a:buClr>
            </a:pPr>
            <a:endParaRPr lang="en-US" sz="4200" dirty="0"/>
          </a:p>
          <a:p>
            <a:endParaRPr lang="en-US" dirty="0"/>
          </a:p>
        </p:txBody>
      </p:sp>
    </p:spTree>
    <p:extLst>
      <p:ext uri="{BB962C8B-B14F-4D97-AF65-F5344CB8AC3E}">
        <p14:creationId xmlns:p14="http://schemas.microsoft.com/office/powerpoint/2010/main" val="41423398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TAKEAWAYS – NEW COLORADO CYBER SECURITY LAW</a:t>
            </a:r>
          </a:p>
        </p:txBody>
      </p:sp>
      <p:sp>
        <p:nvSpPr>
          <p:cNvPr id="3" name="Content Placeholder 2"/>
          <p:cNvSpPr>
            <a:spLocks noGrp="1"/>
          </p:cNvSpPr>
          <p:nvPr>
            <p:ph idx="1"/>
          </p:nvPr>
        </p:nvSpPr>
        <p:spPr/>
        <p:txBody>
          <a:bodyPr>
            <a:normAutofit fontScale="62500" lnSpcReduction="20000"/>
          </a:bodyPr>
          <a:lstStyle/>
          <a:p>
            <a:pPr marL="342900" lvl="1">
              <a:buClr>
                <a:schemeClr val="accent1"/>
              </a:buClr>
            </a:pPr>
            <a:r>
              <a:rPr lang="en-US" sz="4600" dirty="0"/>
              <a:t>Don’t store PII unless you have to</a:t>
            </a:r>
          </a:p>
          <a:p>
            <a:pPr marL="342900" lvl="1">
              <a:buClr>
                <a:schemeClr val="accent1"/>
              </a:buClr>
            </a:pPr>
            <a:r>
              <a:rPr lang="en-US" sz="4600" dirty="0"/>
              <a:t>If you store PII try to encrypt it</a:t>
            </a:r>
          </a:p>
          <a:p>
            <a:pPr marL="342900" lvl="1">
              <a:buClr>
                <a:schemeClr val="accent1"/>
              </a:buClr>
            </a:pPr>
            <a:r>
              <a:rPr lang="en-US" sz="4600" dirty="0"/>
              <a:t>If you store PII, have a written security plan + response plan in place</a:t>
            </a:r>
          </a:p>
          <a:p>
            <a:pPr marL="342900" lvl="1">
              <a:buClr>
                <a:schemeClr val="accent1"/>
              </a:buClr>
            </a:pPr>
            <a:r>
              <a:rPr lang="en-US" sz="4600" dirty="0"/>
              <a:t>If you store PII, have a written destruction policy in place</a:t>
            </a:r>
          </a:p>
          <a:p>
            <a:pPr marL="342900" lvl="1">
              <a:buClr>
                <a:schemeClr val="accent1"/>
              </a:buClr>
            </a:pPr>
            <a:r>
              <a:rPr lang="en-US" sz="4600" dirty="0"/>
              <a:t>If you get hacked, take immediate action</a:t>
            </a:r>
          </a:p>
          <a:p>
            <a:pPr marL="514350" lvl="2" indent="0">
              <a:buNone/>
            </a:pPr>
            <a:endParaRPr lang="en-US" sz="4200" dirty="0"/>
          </a:p>
          <a:p>
            <a:pPr marL="982980" lvl="3">
              <a:buClr>
                <a:schemeClr val="accent1"/>
              </a:buClr>
            </a:pPr>
            <a:endParaRPr lang="en-US" sz="4200" dirty="0"/>
          </a:p>
          <a:p>
            <a:endParaRPr lang="en-US" dirty="0"/>
          </a:p>
        </p:txBody>
      </p:sp>
    </p:spTree>
    <p:extLst>
      <p:ext uri="{BB962C8B-B14F-4D97-AF65-F5344CB8AC3E}">
        <p14:creationId xmlns:p14="http://schemas.microsoft.com/office/powerpoint/2010/main" val="7550222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742DE0-5302-418B-BF77-69B56508F941}"/>
              </a:ext>
            </a:extLst>
          </p:cNvPr>
          <p:cNvSpPr>
            <a:spLocks noGrp="1"/>
          </p:cNvSpPr>
          <p:nvPr>
            <p:ph type="title"/>
          </p:nvPr>
        </p:nvSpPr>
        <p:spPr/>
        <p:txBody>
          <a:bodyPr/>
          <a:lstStyle/>
          <a:p>
            <a:r>
              <a:rPr lang="en-US" dirty="0"/>
              <a:t>OTHER CYBER SECURITY LAW</a:t>
            </a:r>
          </a:p>
        </p:txBody>
      </p:sp>
      <p:sp>
        <p:nvSpPr>
          <p:cNvPr id="3" name="Content Placeholder 2">
            <a:extLst>
              <a:ext uri="{FF2B5EF4-FFF2-40B4-BE49-F238E27FC236}">
                <a16:creationId xmlns:a16="http://schemas.microsoft.com/office/drawing/2014/main" id="{CFD53B29-5D59-4E2E-A5F1-DD541072D8F5}"/>
              </a:ext>
            </a:extLst>
          </p:cNvPr>
          <p:cNvSpPr>
            <a:spLocks noGrp="1"/>
          </p:cNvSpPr>
          <p:nvPr>
            <p:ph idx="1"/>
          </p:nvPr>
        </p:nvSpPr>
        <p:spPr/>
        <p:txBody>
          <a:bodyPr>
            <a:normAutofit/>
          </a:bodyPr>
          <a:lstStyle/>
          <a:p>
            <a:r>
              <a:rPr lang="en-US" sz="2800" dirty="0"/>
              <a:t>Federal Gramm-Leach-Bliley Act (GLB)</a:t>
            </a:r>
          </a:p>
          <a:p>
            <a:pPr lvl="1"/>
            <a:r>
              <a:rPr lang="en-US" sz="2800" dirty="0"/>
              <a:t>Financial institutions must explain information sharing practices to customers and safeguard sensitive data. Includes title and settlement companies.</a:t>
            </a:r>
          </a:p>
        </p:txBody>
      </p:sp>
    </p:spTree>
    <p:extLst>
      <p:ext uri="{BB962C8B-B14F-4D97-AF65-F5344CB8AC3E}">
        <p14:creationId xmlns:p14="http://schemas.microsoft.com/office/powerpoint/2010/main" val="4719926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742DE0-5302-418B-BF77-69B56508F941}"/>
              </a:ext>
            </a:extLst>
          </p:cNvPr>
          <p:cNvSpPr>
            <a:spLocks noGrp="1"/>
          </p:cNvSpPr>
          <p:nvPr>
            <p:ph type="title"/>
          </p:nvPr>
        </p:nvSpPr>
        <p:spPr/>
        <p:txBody>
          <a:bodyPr/>
          <a:lstStyle/>
          <a:p>
            <a:r>
              <a:rPr lang="en-US" dirty="0"/>
              <a:t>Federal Gramm-Leach-Bliley Act (GLB)</a:t>
            </a:r>
          </a:p>
        </p:txBody>
      </p:sp>
      <p:sp>
        <p:nvSpPr>
          <p:cNvPr id="3" name="Content Placeholder 2">
            <a:extLst>
              <a:ext uri="{FF2B5EF4-FFF2-40B4-BE49-F238E27FC236}">
                <a16:creationId xmlns:a16="http://schemas.microsoft.com/office/drawing/2014/main" id="{CFD53B29-5D59-4E2E-A5F1-DD541072D8F5}"/>
              </a:ext>
            </a:extLst>
          </p:cNvPr>
          <p:cNvSpPr>
            <a:spLocks noGrp="1"/>
          </p:cNvSpPr>
          <p:nvPr>
            <p:ph idx="1"/>
          </p:nvPr>
        </p:nvSpPr>
        <p:spPr/>
        <p:txBody>
          <a:bodyPr>
            <a:normAutofit fontScale="92500" lnSpcReduction="10000"/>
          </a:bodyPr>
          <a:lstStyle/>
          <a:p>
            <a:r>
              <a:rPr lang="en-US" sz="2800" dirty="0"/>
              <a:t>What is nonpublic personal information?</a:t>
            </a:r>
          </a:p>
          <a:p>
            <a:r>
              <a:rPr lang="en-US" sz="2800" dirty="0"/>
              <a:t>“nonpublic personal information” means “personally identifiable financial information — provided by a consumer to a financial institution; resulting from any transaction with the consumer or any service performed for the consumer; or otherwise obtained by the financial institution.”</a:t>
            </a:r>
          </a:p>
        </p:txBody>
      </p:sp>
    </p:spTree>
    <p:extLst>
      <p:ext uri="{BB962C8B-B14F-4D97-AF65-F5344CB8AC3E}">
        <p14:creationId xmlns:p14="http://schemas.microsoft.com/office/powerpoint/2010/main" val="36078568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742DE0-5302-418B-BF77-69B56508F941}"/>
              </a:ext>
            </a:extLst>
          </p:cNvPr>
          <p:cNvSpPr>
            <a:spLocks noGrp="1"/>
          </p:cNvSpPr>
          <p:nvPr>
            <p:ph type="title"/>
          </p:nvPr>
        </p:nvSpPr>
        <p:spPr/>
        <p:txBody>
          <a:bodyPr/>
          <a:lstStyle/>
          <a:p>
            <a:r>
              <a:rPr lang="en-US" dirty="0"/>
              <a:t>Federal Gramm-Leach-Bliley Act (GLB)</a:t>
            </a:r>
          </a:p>
        </p:txBody>
      </p:sp>
      <p:sp>
        <p:nvSpPr>
          <p:cNvPr id="3" name="Content Placeholder 2">
            <a:extLst>
              <a:ext uri="{FF2B5EF4-FFF2-40B4-BE49-F238E27FC236}">
                <a16:creationId xmlns:a16="http://schemas.microsoft.com/office/drawing/2014/main" id="{CFD53B29-5D59-4E2E-A5F1-DD541072D8F5}"/>
              </a:ext>
            </a:extLst>
          </p:cNvPr>
          <p:cNvSpPr>
            <a:spLocks noGrp="1"/>
          </p:cNvSpPr>
          <p:nvPr>
            <p:ph idx="1"/>
          </p:nvPr>
        </p:nvSpPr>
        <p:spPr/>
        <p:txBody>
          <a:bodyPr>
            <a:normAutofit/>
          </a:bodyPr>
          <a:lstStyle/>
          <a:p>
            <a:r>
              <a:rPr lang="en-US" sz="2800" dirty="0"/>
              <a:t>Applies to financial institutions</a:t>
            </a:r>
          </a:p>
          <a:p>
            <a:pPr lvl="1"/>
            <a:r>
              <a:rPr lang="en-US" sz="2600" dirty="0"/>
              <a:t>“any institution the business of which is engaging in financial activities as described in section 1843(k) of title 12.”</a:t>
            </a:r>
          </a:p>
        </p:txBody>
      </p:sp>
    </p:spTree>
    <p:extLst>
      <p:ext uri="{BB962C8B-B14F-4D97-AF65-F5344CB8AC3E}">
        <p14:creationId xmlns:p14="http://schemas.microsoft.com/office/powerpoint/2010/main" val="18432982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742DE0-5302-418B-BF77-69B56508F941}"/>
              </a:ext>
            </a:extLst>
          </p:cNvPr>
          <p:cNvSpPr>
            <a:spLocks noGrp="1"/>
          </p:cNvSpPr>
          <p:nvPr>
            <p:ph type="title"/>
          </p:nvPr>
        </p:nvSpPr>
        <p:spPr/>
        <p:txBody>
          <a:bodyPr/>
          <a:lstStyle/>
          <a:p>
            <a:r>
              <a:rPr lang="en-US" dirty="0"/>
              <a:t>Federal Gramm-Leach-Bliley Act (GLB)</a:t>
            </a:r>
          </a:p>
        </p:txBody>
      </p:sp>
      <p:sp>
        <p:nvSpPr>
          <p:cNvPr id="3" name="Content Placeholder 2">
            <a:extLst>
              <a:ext uri="{FF2B5EF4-FFF2-40B4-BE49-F238E27FC236}">
                <a16:creationId xmlns:a16="http://schemas.microsoft.com/office/drawing/2014/main" id="{CFD53B29-5D59-4E2E-A5F1-DD541072D8F5}"/>
              </a:ext>
            </a:extLst>
          </p:cNvPr>
          <p:cNvSpPr>
            <a:spLocks noGrp="1"/>
          </p:cNvSpPr>
          <p:nvPr>
            <p:ph idx="1"/>
          </p:nvPr>
        </p:nvSpPr>
        <p:spPr/>
        <p:txBody>
          <a:bodyPr>
            <a:normAutofit fontScale="92500" lnSpcReduction="10000"/>
          </a:bodyPr>
          <a:lstStyle/>
          <a:p>
            <a:r>
              <a:rPr lang="en-US" sz="2800" dirty="0"/>
              <a:t>Applies to Appraisers/Brokers?</a:t>
            </a:r>
          </a:p>
          <a:p>
            <a:pPr lvl="1"/>
            <a:r>
              <a:rPr lang="en-US" sz="2600" dirty="0"/>
              <a:t>If you do not collect private personal information then doesn’t apply.</a:t>
            </a:r>
          </a:p>
          <a:p>
            <a:pPr lvl="1"/>
            <a:r>
              <a:rPr lang="en-US" sz="2600" dirty="0"/>
              <a:t>See Appraisal Institute website for summary of the Act and FTC “final privacy rule.”</a:t>
            </a:r>
          </a:p>
          <a:p>
            <a:pPr lvl="1"/>
            <a:r>
              <a:rPr lang="en-US" sz="2600" dirty="0"/>
              <a:t>Note - If you collect and disclose private personal information then you may be subject to the GLB notice requirements.</a:t>
            </a:r>
          </a:p>
        </p:txBody>
      </p:sp>
    </p:spTree>
    <p:extLst>
      <p:ext uri="{BB962C8B-B14F-4D97-AF65-F5344CB8AC3E}">
        <p14:creationId xmlns:p14="http://schemas.microsoft.com/office/powerpoint/2010/main" val="2865967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742DE0-5302-418B-BF77-69B56508F941}"/>
              </a:ext>
            </a:extLst>
          </p:cNvPr>
          <p:cNvSpPr>
            <a:spLocks noGrp="1"/>
          </p:cNvSpPr>
          <p:nvPr>
            <p:ph type="title"/>
          </p:nvPr>
        </p:nvSpPr>
        <p:spPr/>
        <p:txBody>
          <a:bodyPr/>
          <a:lstStyle/>
          <a:p>
            <a:r>
              <a:rPr lang="en-US" dirty="0"/>
              <a:t>Federal Gramm-Leach-Bliley Act (GLB)</a:t>
            </a:r>
          </a:p>
        </p:txBody>
      </p:sp>
      <p:pic>
        <p:nvPicPr>
          <p:cNvPr id="5" name="Content Placeholder 4">
            <a:extLst>
              <a:ext uri="{FF2B5EF4-FFF2-40B4-BE49-F238E27FC236}">
                <a16:creationId xmlns:a16="http://schemas.microsoft.com/office/drawing/2014/main" id="{6D9DB216-0038-4B39-971E-169C5CE8561F}"/>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95400" y="1883424"/>
            <a:ext cx="5412581" cy="4016758"/>
          </a:xfrm>
        </p:spPr>
      </p:pic>
    </p:spTree>
    <p:extLst>
      <p:ext uri="{BB962C8B-B14F-4D97-AF65-F5344CB8AC3E}">
        <p14:creationId xmlns:p14="http://schemas.microsoft.com/office/powerpoint/2010/main" val="16911184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742DE0-5302-418B-BF77-69B56508F941}"/>
              </a:ext>
            </a:extLst>
          </p:cNvPr>
          <p:cNvSpPr>
            <a:spLocks noGrp="1"/>
          </p:cNvSpPr>
          <p:nvPr>
            <p:ph type="title"/>
          </p:nvPr>
        </p:nvSpPr>
        <p:spPr/>
        <p:txBody>
          <a:bodyPr/>
          <a:lstStyle/>
          <a:p>
            <a:r>
              <a:rPr lang="en-US" dirty="0"/>
              <a:t>WIRE FRAUD</a:t>
            </a:r>
          </a:p>
        </p:txBody>
      </p:sp>
      <p:sp>
        <p:nvSpPr>
          <p:cNvPr id="3" name="Content Placeholder 2">
            <a:extLst>
              <a:ext uri="{FF2B5EF4-FFF2-40B4-BE49-F238E27FC236}">
                <a16:creationId xmlns:a16="http://schemas.microsoft.com/office/drawing/2014/main" id="{CFD53B29-5D59-4E2E-A5F1-DD541072D8F5}"/>
              </a:ext>
            </a:extLst>
          </p:cNvPr>
          <p:cNvSpPr>
            <a:spLocks noGrp="1"/>
          </p:cNvSpPr>
          <p:nvPr>
            <p:ph idx="1"/>
          </p:nvPr>
        </p:nvSpPr>
        <p:spPr/>
        <p:txBody>
          <a:bodyPr>
            <a:normAutofit fontScale="85000" lnSpcReduction="20000"/>
          </a:bodyPr>
          <a:lstStyle/>
          <a:p>
            <a:r>
              <a:rPr lang="en-US" sz="2800" dirty="0"/>
              <a:t>On the Rise</a:t>
            </a:r>
          </a:p>
          <a:p>
            <a:r>
              <a:rPr lang="en-US" sz="2800" dirty="0"/>
              <a:t>12/31/2016 – CDRE Consumer alert – Colorado seller lost over $80K from sale of their property to wire fraud scam.</a:t>
            </a:r>
          </a:p>
          <a:p>
            <a:r>
              <a:rPr lang="en-US" sz="2800" dirty="0"/>
              <a:t>5/2/2017 CDRE consumer alert: DRE received call from brokerage whose client lost $220K.  Client purchasing home received fraudulent email (altered e-mail address) appearing to be from title company including fraudulent wiring instructions.</a:t>
            </a:r>
          </a:p>
          <a:p>
            <a:endParaRPr lang="en-US" dirty="0"/>
          </a:p>
          <a:p>
            <a:endParaRPr lang="en-US" dirty="0"/>
          </a:p>
        </p:txBody>
      </p:sp>
    </p:spTree>
    <p:extLst>
      <p:ext uri="{BB962C8B-B14F-4D97-AF65-F5344CB8AC3E}">
        <p14:creationId xmlns:p14="http://schemas.microsoft.com/office/powerpoint/2010/main" val="2802784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 &amp; TOPICS COVERED</a:t>
            </a:r>
          </a:p>
        </p:txBody>
      </p:sp>
      <p:sp>
        <p:nvSpPr>
          <p:cNvPr id="3" name="Content Placeholder 2"/>
          <p:cNvSpPr>
            <a:spLocks noGrp="1"/>
          </p:cNvSpPr>
          <p:nvPr>
            <p:ph idx="1"/>
          </p:nvPr>
        </p:nvSpPr>
        <p:spPr/>
        <p:txBody>
          <a:bodyPr>
            <a:normAutofit fontScale="85000" lnSpcReduction="20000"/>
          </a:bodyPr>
          <a:lstStyle/>
          <a:p>
            <a:r>
              <a:rPr lang="en-US" sz="2800" dirty="0"/>
              <a:t>Cyber Security Law</a:t>
            </a:r>
          </a:p>
          <a:p>
            <a:pPr lvl="1"/>
            <a:r>
              <a:rPr lang="en-US" sz="2600" dirty="0"/>
              <a:t>Overview of Colorado’s Data Privacy Law</a:t>
            </a:r>
          </a:p>
          <a:p>
            <a:pPr lvl="1"/>
            <a:r>
              <a:rPr lang="en-US" sz="2600" dirty="0"/>
              <a:t>Wire Fraud</a:t>
            </a:r>
          </a:p>
          <a:p>
            <a:pPr lvl="1"/>
            <a:r>
              <a:rPr lang="en-US" sz="2600" dirty="0"/>
              <a:t>Other Law</a:t>
            </a:r>
          </a:p>
          <a:p>
            <a:r>
              <a:rPr lang="en-US" sz="2800" dirty="0"/>
              <a:t>Appraiser Work Files</a:t>
            </a:r>
          </a:p>
          <a:p>
            <a:pPr lvl="1"/>
            <a:r>
              <a:rPr lang="en-US" sz="2600" dirty="0"/>
              <a:t>USPAP Record Keeping Rule</a:t>
            </a:r>
          </a:p>
          <a:p>
            <a:pPr lvl="1"/>
            <a:r>
              <a:rPr lang="en-US" sz="2600" dirty="0"/>
              <a:t>Records Retention/Disposal</a:t>
            </a:r>
          </a:p>
          <a:p>
            <a:pPr lvl="1"/>
            <a:r>
              <a:rPr lang="en-US" sz="2600" dirty="0" err="1"/>
              <a:t>Workfile</a:t>
            </a:r>
            <a:r>
              <a:rPr lang="en-US" sz="2600" dirty="0"/>
              <a:t> Best Practices</a:t>
            </a:r>
          </a:p>
          <a:p>
            <a:r>
              <a:rPr lang="en-US" sz="2800" dirty="0"/>
              <a:t>Concluding Remarks &amp; Q&amp;A</a:t>
            </a:r>
          </a:p>
          <a:p>
            <a:endParaRPr lang="en-US" sz="2800" dirty="0"/>
          </a:p>
        </p:txBody>
      </p:sp>
    </p:spTree>
    <p:extLst>
      <p:ext uri="{BB962C8B-B14F-4D97-AF65-F5344CB8AC3E}">
        <p14:creationId xmlns:p14="http://schemas.microsoft.com/office/powerpoint/2010/main" val="19287029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742DE0-5302-418B-BF77-69B56508F941}"/>
              </a:ext>
            </a:extLst>
          </p:cNvPr>
          <p:cNvSpPr>
            <a:spLocks noGrp="1"/>
          </p:cNvSpPr>
          <p:nvPr>
            <p:ph type="title"/>
          </p:nvPr>
        </p:nvSpPr>
        <p:spPr/>
        <p:txBody>
          <a:bodyPr/>
          <a:lstStyle/>
          <a:p>
            <a:r>
              <a:rPr lang="en-US" dirty="0"/>
              <a:t>WIRE FRAUD</a:t>
            </a:r>
          </a:p>
        </p:txBody>
      </p:sp>
      <p:sp>
        <p:nvSpPr>
          <p:cNvPr id="3" name="Content Placeholder 2">
            <a:extLst>
              <a:ext uri="{FF2B5EF4-FFF2-40B4-BE49-F238E27FC236}">
                <a16:creationId xmlns:a16="http://schemas.microsoft.com/office/drawing/2014/main" id="{CFD53B29-5D59-4E2E-A5F1-DD541072D8F5}"/>
              </a:ext>
            </a:extLst>
          </p:cNvPr>
          <p:cNvSpPr>
            <a:spLocks noGrp="1"/>
          </p:cNvSpPr>
          <p:nvPr>
            <p:ph idx="1"/>
          </p:nvPr>
        </p:nvSpPr>
        <p:spPr/>
        <p:txBody>
          <a:bodyPr>
            <a:noAutofit/>
          </a:bodyPr>
          <a:lstStyle/>
          <a:p>
            <a:r>
              <a:rPr lang="en-US" sz="2400" dirty="0"/>
              <a:t>6/14/2017: Butchers v. various defendants, 2017CV32179, Denver District Court.  Plaintiffs alleged they received an e-mail from the title company with fraudulent wire instructions and wired $272K to a foreign scamster and that lender failed to adequately cooperate with law enforcement after being notified of the fraud.  Defendants denied all charges, moved to compel arbitration, and the case settled out of court.</a:t>
            </a:r>
          </a:p>
        </p:txBody>
      </p:sp>
    </p:spTree>
    <p:extLst>
      <p:ext uri="{BB962C8B-B14F-4D97-AF65-F5344CB8AC3E}">
        <p14:creationId xmlns:p14="http://schemas.microsoft.com/office/powerpoint/2010/main" val="12718213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742DE0-5302-418B-BF77-69B56508F941}"/>
              </a:ext>
            </a:extLst>
          </p:cNvPr>
          <p:cNvSpPr>
            <a:spLocks noGrp="1"/>
          </p:cNvSpPr>
          <p:nvPr>
            <p:ph type="title"/>
          </p:nvPr>
        </p:nvSpPr>
        <p:spPr/>
        <p:txBody>
          <a:bodyPr/>
          <a:lstStyle/>
          <a:p>
            <a:r>
              <a:rPr lang="en-US" dirty="0"/>
              <a:t>SAMPLE SCHEME</a:t>
            </a:r>
          </a:p>
        </p:txBody>
      </p:sp>
      <p:sp>
        <p:nvSpPr>
          <p:cNvPr id="3" name="Content Placeholder 2">
            <a:extLst>
              <a:ext uri="{FF2B5EF4-FFF2-40B4-BE49-F238E27FC236}">
                <a16:creationId xmlns:a16="http://schemas.microsoft.com/office/drawing/2014/main" id="{CFD53B29-5D59-4E2E-A5F1-DD541072D8F5}"/>
              </a:ext>
            </a:extLst>
          </p:cNvPr>
          <p:cNvSpPr>
            <a:spLocks noGrp="1"/>
          </p:cNvSpPr>
          <p:nvPr>
            <p:ph idx="1"/>
          </p:nvPr>
        </p:nvSpPr>
        <p:spPr/>
        <p:txBody>
          <a:bodyPr>
            <a:noAutofit/>
          </a:bodyPr>
          <a:lstStyle/>
          <a:p>
            <a:r>
              <a:rPr lang="en-US" sz="2400" dirty="0"/>
              <a:t>Fraudster hacks buyer or seller’s email</a:t>
            </a:r>
          </a:p>
          <a:p>
            <a:pPr lvl="1"/>
            <a:r>
              <a:rPr lang="en-US" sz="2200" dirty="0"/>
              <a:t>Often used free email accounts</a:t>
            </a:r>
          </a:p>
          <a:p>
            <a:r>
              <a:rPr lang="en-US" sz="2400" dirty="0"/>
              <a:t>Fraudster monitors transaction</a:t>
            </a:r>
          </a:p>
          <a:p>
            <a:r>
              <a:rPr lang="en-US" sz="2400" dirty="0"/>
              <a:t>Fraudster sends fraudulent wiring transaction at critical moment from variant email address</a:t>
            </a:r>
          </a:p>
          <a:p>
            <a:r>
              <a:rPr lang="en-US" sz="2400" dirty="0"/>
              <a:t>Money is sent to the fraudster</a:t>
            </a:r>
          </a:p>
          <a:p>
            <a:pPr marL="0" indent="0">
              <a:buNone/>
            </a:pPr>
            <a:endParaRPr lang="en-US" sz="2400" dirty="0"/>
          </a:p>
        </p:txBody>
      </p:sp>
    </p:spTree>
    <p:extLst>
      <p:ext uri="{BB962C8B-B14F-4D97-AF65-F5344CB8AC3E}">
        <p14:creationId xmlns:p14="http://schemas.microsoft.com/office/powerpoint/2010/main" val="415896163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BEST PRACTICES – WIRE FRAUD</a:t>
            </a:r>
          </a:p>
        </p:txBody>
      </p:sp>
      <p:sp>
        <p:nvSpPr>
          <p:cNvPr id="3" name="Content Placeholder 2"/>
          <p:cNvSpPr>
            <a:spLocks noGrp="1"/>
          </p:cNvSpPr>
          <p:nvPr>
            <p:ph idx="1"/>
          </p:nvPr>
        </p:nvSpPr>
        <p:spPr/>
        <p:txBody>
          <a:bodyPr>
            <a:normAutofit fontScale="47500" lnSpcReduction="20000"/>
          </a:bodyPr>
          <a:lstStyle/>
          <a:p>
            <a:pPr marL="342900" lvl="1">
              <a:buClr>
                <a:schemeClr val="accent1"/>
              </a:buClr>
            </a:pPr>
            <a:r>
              <a:rPr lang="en-US" sz="4600" dirty="0"/>
              <a:t>Inform Clients of Issue and Encourage Vigilance</a:t>
            </a:r>
          </a:p>
          <a:p>
            <a:pPr marL="742950" lvl="2"/>
            <a:r>
              <a:rPr lang="en-US" sz="4400" dirty="0"/>
              <a:t>Include warnings/disclaimer in your client agreements and e-mail signatures</a:t>
            </a:r>
          </a:p>
          <a:p>
            <a:pPr marL="742950" lvl="2"/>
            <a:r>
              <a:rPr lang="en-US" sz="4400" dirty="0"/>
              <a:t>Explain handling of financial transactions and how security is handled</a:t>
            </a:r>
          </a:p>
          <a:p>
            <a:pPr marL="342900" lvl="1">
              <a:buClr>
                <a:schemeClr val="accent1"/>
              </a:buClr>
            </a:pPr>
            <a:r>
              <a:rPr lang="en-US" sz="4600" dirty="0"/>
              <a:t>Advise Client to Contact Broker </a:t>
            </a:r>
          </a:p>
          <a:p>
            <a:pPr marL="342900" lvl="1">
              <a:buClr>
                <a:schemeClr val="accent1"/>
              </a:buClr>
            </a:pPr>
            <a:r>
              <a:rPr lang="en-US" sz="4600" dirty="0"/>
              <a:t>Always use personal contact/verification</a:t>
            </a:r>
          </a:p>
          <a:p>
            <a:pPr marL="742950" lvl="2"/>
            <a:r>
              <a:rPr lang="en-US" sz="4400" dirty="0"/>
              <a:t>Conference call with broker, lender/title company and client</a:t>
            </a:r>
          </a:p>
          <a:p>
            <a:pPr marL="742950" lvl="2"/>
            <a:endParaRPr lang="en-US" sz="4200" dirty="0"/>
          </a:p>
          <a:p>
            <a:pPr marL="982980" lvl="3">
              <a:buClr>
                <a:schemeClr val="accent1"/>
              </a:buClr>
            </a:pPr>
            <a:endParaRPr lang="en-US" sz="4200" dirty="0"/>
          </a:p>
          <a:p>
            <a:endParaRPr lang="en-US" dirty="0"/>
          </a:p>
        </p:txBody>
      </p:sp>
    </p:spTree>
    <p:extLst>
      <p:ext uri="{BB962C8B-B14F-4D97-AF65-F5344CB8AC3E}">
        <p14:creationId xmlns:p14="http://schemas.microsoft.com/office/powerpoint/2010/main" val="42672486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BEST PRACTICES – WIRE FRAUD</a:t>
            </a:r>
          </a:p>
        </p:txBody>
      </p:sp>
      <p:sp>
        <p:nvSpPr>
          <p:cNvPr id="3" name="Content Placeholder 2"/>
          <p:cNvSpPr>
            <a:spLocks noGrp="1"/>
          </p:cNvSpPr>
          <p:nvPr>
            <p:ph idx="1"/>
          </p:nvPr>
        </p:nvSpPr>
        <p:spPr/>
        <p:txBody>
          <a:bodyPr>
            <a:normAutofit fontScale="85000" lnSpcReduction="20000"/>
          </a:bodyPr>
          <a:lstStyle/>
          <a:p>
            <a:pPr marL="342900" lvl="1">
              <a:buClr>
                <a:schemeClr val="accent1"/>
              </a:buClr>
            </a:pPr>
            <a:r>
              <a:rPr lang="en-US" sz="4600" dirty="0"/>
              <a:t>Train your employees early and often</a:t>
            </a:r>
          </a:p>
          <a:p>
            <a:pPr marL="342900" lvl="1">
              <a:buClr>
                <a:schemeClr val="accent1"/>
              </a:buClr>
            </a:pPr>
            <a:r>
              <a:rPr lang="en-US" sz="4600" dirty="0"/>
              <a:t>Never solely rely on e-mail</a:t>
            </a:r>
          </a:p>
          <a:p>
            <a:pPr marL="342900" lvl="1">
              <a:buClr>
                <a:schemeClr val="accent1"/>
              </a:buClr>
            </a:pPr>
            <a:r>
              <a:rPr lang="en-US" sz="4600" dirty="0"/>
              <a:t>Watch for incorrect e-mail addresses</a:t>
            </a:r>
          </a:p>
          <a:p>
            <a:pPr marL="342900" lvl="1">
              <a:buClr>
                <a:schemeClr val="accent1"/>
              </a:buClr>
            </a:pPr>
            <a:r>
              <a:rPr lang="en-US" sz="4600" dirty="0"/>
              <a:t>	Don’t use public </a:t>
            </a:r>
            <a:r>
              <a:rPr lang="en-US" sz="4600" dirty="0" err="1"/>
              <a:t>Wifi</a:t>
            </a:r>
            <a:endParaRPr lang="en-US" sz="4600" dirty="0"/>
          </a:p>
          <a:p>
            <a:pPr marL="742950" lvl="2"/>
            <a:endParaRPr lang="en-US" sz="4200" dirty="0"/>
          </a:p>
          <a:p>
            <a:pPr marL="982980" lvl="3">
              <a:buClr>
                <a:schemeClr val="accent1"/>
              </a:buClr>
            </a:pPr>
            <a:endParaRPr lang="en-US" sz="4200" dirty="0"/>
          </a:p>
          <a:p>
            <a:endParaRPr lang="en-US" dirty="0"/>
          </a:p>
        </p:txBody>
      </p:sp>
    </p:spTree>
    <p:extLst>
      <p:ext uri="{BB962C8B-B14F-4D97-AF65-F5344CB8AC3E}">
        <p14:creationId xmlns:p14="http://schemas.microsoft.com/office/powerpoint/2010/main" val="20248849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BEST PRACTICES – WIRE FRAUD</a:t>
            </a:r>
          </a:p>
        </p:txBody>
      </p:sp>
      <p:sp>
        <p:nvSpPr>
          <p:cNvPr id="3" name="Content Placeholder 2"/>
          <p:cNvSpPr>
            <a:spLocks noGrp="1"/>
          </p:cNvSpPr>
          <p:nvPr>
            <p:ph idx="1"/>
          </p:nvPr>
        </p:nvSpPr>
        <p:spPr/>
        <p:txBody>
          <a:bodyPr>
            <a:normAutofit fontScale="62500" lnSpcReduction="20000"/>
          </a:bodyPr>
          <a:lstStyle/>
          <a:p>
            <a:pPr marL="342900" lvl="1">
              <a:buClr>
                <a:schemeClr val="accent1"/>
              </a:buClr>
            </a:pPr>
            <a:r>
              <a:rPr lang="en-US" sz="4600" dirty="0"/>
              <a:t>Don’t use free e-mail</a:t>
            </a:r>
          </a:p>
          <a:p>
            <a:pPr marL="342900" lvl="1">
              <a:buClr>
                <a:schemeClr val="accent1"/>
              </a:buClr>
            </a:pPr>
            <a:r>
              <a:rPr lang="en-US" sz="4600" dirty="0"/>
              <a:t>Maintain electronic passwords and encryption</a:t>
            </a:r>
          </a:p>
          <a:p>
            <a:pPr marL="342900" lvl="1">
              <a:buClr>
                <a:schemeClr val="accent1"/>
              </a:buClr>
            </a:pPr>
            <a:r>
              <a:rPr lang="en-US" sz="4600" dirty="0"/>
              <a:t>Use oral passwords on the telephone that are different from electronic passwords</a:t>
            </a:r>
          </a:p>
          <a:p>
            <a:pPr marL="342900" lvl="1">
              <a:buClr>
                <a:schemeClr val="accent1"/>
              </a:buClr>
            </a:pPr>
            <a:r>
              <a:rPr lang="en-US" sz="4600" dirty="0"/>
              <a:t>Wire transfer instructions should always come from lender or title company, not the broker</a:t>
            </a:r>
          </a:p>
          <a:p>
            <a:pPr marL="742950" lvl="2"/>
            <a:endParaRPr lang="en-US" sz="4200" dirty="0"/>
          </a:p>
          <a:p>
            <a:pPr marL="982980" lvl="3">
              <a:buClr>
                <a:schemeClr val="accent1"/>
              </a:buClr>
            </a:pPr>
            <a:endParaRPr lang="en-US" sz="4200" dirty="0"/>
          </a:p>
          <a:p>
            <a:endParaRPr lang="en-US" dirty="0"/>
          </a:p>
        </p:txBody>
      </p:sp>
    </p:spTree>
    <p:extLst>
      <p:ext uri="{BB962C8B-B14F-4D97-AF65-F5344CB8AC3E}">
        <p14:creationId xmlns:p14="http://schemas.microsoft.com/office/powerpoint/2010/main" val="338078224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APPRAISER WORKFILES</a:t>
            </a:r>
          </a:p>
        </p:txBody>
      </p:sp>
      <p:sp>
        <p:nvSpPr>
          <p:cNvPr id="3" name="Content Placeholder 2"/>
          <p:cNvSpPr>
            <a:spLocks noGrp="1"/>
          </p:cNvSpPr>
          <p:nvPr>
            <p:ph idx="1"/>
          </p:nvPr>
        </p:nvSpPr>
        <p:spPr/>
        <p:txBody>
          <a:bodyPr>
            <a:normAutofit/>
          </a:bodyPr>
          <a:lstStyle/>
          <a:p>
            <a:pPr marL="342900" lvl="1">
              <a:buClr>
                <a:schemeClr val="accent1"/>
              </a:buClr>
            </a:pPr>
            <a:r>
              <a:rPr lang="en-US" sz="4600" dirty="0"/>
              <a:t>What does USPAP require?</a:t>
            </a:r>
            <a:endParaRPr lang="en-US" sz="4400" dirty="0"/>
          </a:p>
          <a:p>
            <a:pPr marL="742950" lvl="2"/>
            <a:endParaRPr lang="en-US" sz="4200" dirty="0"/>
          </a:p>
          <a:p>
            <a:pPr marL="982980" lvl="3">
              <a:buClr>
                <a:schemeClr val="accent1"/>
              </a:buClr>
            </a:pPr>
            <a:endParaRPr lang="en-US" sz="4200" dirty="0"/>
          </a:p>
          <a:p>
            <a:endParaRPr lang="en-US" dirty="0"/>
          </a:p>
        </p:txBody>
      </p:sp>
    </p:spTree>
    <p:extLst>
      <p:ext uri="{BB962C8B-B14F-4D97-AF65-F5344CB8AC3E}">
        <p14:creationId xmlns:p14="http://schemas.microsoft.com/office/powerpoint/2010/main" val="94583334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APPRAISER WORKFILES</a:t>
            </a:r>
          </a:p>
        </p:txBody>
      </p:sp>
      <p:sp>
        <p:nvSpPr>
          <p:cNvPr id="3" name="Content Placeholder 2"/>
          <p:cNvSpPr>
            <a:spLocks noGrp="1"/>
          </p:cNvSpPr>
          <p:nvPr>
            <p:ph idx="1"/>
          </p:nvPr>
        </p:nvSpPr>
        <p:spPr/>
        <p:txBody>
          <a:bodyPr>
            <a:normAutofit fontScale="77500" lnSpcReduction="20000"/>
          </a:bodyPr>
          <a:lstStyle/>
          <a:p>
            <a:pPr marL="342900" lvl="1">
              <a:buClr>
                <a:schemeClr val="accent1"/>
              </a:buClr>
            </a:pPr>
            <a:r>
              <a:rPr lang="en-US" sz="4600" dirty="0"/>
              <a:t>Introduction</a:t>
            </a:r>
          </a:p>
          <a:p>
            <a:pPr marL="742950" lvl="2"/>
            <a:r>
              <a:rPr lang="en-US" sz="4400" dirty="0"/>
              <a:t>What if you get sued?</a:t>
            </a:r>
          </a:p>
          <a:p>
            <a:pPr marL="742950" lvl="2"/>
            <a:r>
              <a:rPr lang="en-US" sz="4400" dirty="0"/>
              <a:t>Trends – appraiser discipline based on </a:t>
            </a:r>
            <a:r>
              <a:rPr lang="en-US" sz="4400" dirty="0" err="1"/>
              <a:t>workfile</a:t>
            </a:r>
            <a:endParaRPr lang="en-US" sz="4400" dirty="0"/>
          </a:p>
          <a:p>
            <a:pPr marL="742950" lvl="2"/>
            <a:r>
              <a:rPr lang="en-US" sz="4400" dirty="0"/>
              <a:t>Broker opinion of value</a:t>
            </a:r>
          </a:p>
          <a:p>
            <a:pPr marL="742950" lvl="2"/>
            <a:r>
              <a:rPr lang="en-US" sz="4400" dirty="0"/>
              <a:t>Typical claims about 2 or 3 years after the appraisal</a:t>
            </a:r>
          </a:p>
          <a:p>
            <a:pPr marL="742950" lvl="2"/>
            <a:endParaRPr lang="en-US" sz="4200" dirty="0"/>
          </a:p>
          <a:p>
            <a:pPr marL="982980" lvl="3">
              <a:buClr>
                <a:schemeClr val="accent1"/>
              </a:buClr>
            </a:pPr>
            <a:endParaRPr lang="en-US" sz="4200" dirty="0"/>
          </a:p>
          <a:p>
            <a:endParaRPr lang="en-US" dirty="0"/>
          </a:p>
        </p:txBody>
      </p:sp>
    </p:spTree>
    <p:extLst>
      <p:ext uri="{BB962C8B-B14F-4D97-AF65-F5344CB8AC3E}">
        <p14:creationId xmlns:p14="http://schemas.microsoft.com/office/powerpoint/2010/main" val="343282666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APPRAISER WORKFILES</a:t>
            </a:r>
          </a:p>
        </p:txBody>
      </p:sp>
      <p:sp>
        <p:nvSpPr>
          <p:cNvPr id="3" name="Content Placeholder 2"/>
          <p:cNvSpPr>
            <a:spLocks noGrp="1"/>
          </p:cNvSpPr>
          <p:nvPr>
            <p:ph idx="1"/>
          </p:nvPr>
        </p:nvSpPr>
        <p:spPr/>
        <p:txBody>
          <a:bodyPr>
            <a:normAutofit fontScale="92500" lnSpcReduction="10000"/>
          </a:bodyPr>
          <a:lstStyle/>
          <a:p>
            <a:pPr marL="342900" lvl="1">
              <a:buClr>
                <a:schemeClr val="accent1"/>
              </a:buClr>
            </a:pPr>
            <a:r>
              <a:rPr lang="en-US" sz="4600" dirty="0"/>
              <a:t>What is a “</a:t>
            </a:r>
            <a:r>
              <a:rPr lang="en-US" sz="4600" dirty="0" err="1"/>
              <a:t>workfile</a:t>
            </a:r>
            <a:r>
              <a:rPr lang="en-US" sz="4600" dirty="0"/>
              <a:t>”?</a:t>
            </a:r>
          </a:p>
          <a:p>
            <a:pPr marL="742950" lvl="2"/>
            <a:r>
              <a:rPr lang="en-US" sz="4000" dirty="0"/>
              <a:t>“WORKFILE: documentation necessary to support an appraiser’s analyses, opinions, and conclusions.10”</a:t>
            </a:r>
          </a:p>
          <a:p>
            <a:pPr marL="742950" lvl="2"/>
            <a:r>
              <a:rPr lang="en-US" dirty="0"/>
              <a:t>10 See RECORD KEEPING RULE.</a:t>
            </a:r>
            <a:endParaRPr lang="en-US" sz="4000" dirty="0"/>
          </a:p>
          <a:p>
            <a:pPr marL="982980" lvl="3">
              <a:buClr>
                <a:schemeClr val="accent1"/>
              </a:buClr>
            </a:pPr>
            <a:endParaRPr lang="en-US" sz="4200" dirty="0"/>
          </a:p>
          <a:p>
            <a:endParaRPr lang="en-US" dirty="0"/>
          </a:p>
        </p:txBody>
      </p:sp>
    </p:spTree>
    <p:extLst>
      <p:ext uri="{BB962C8B-B14F-4D97-AF65-F5344CB8AC3E}">
        <p14:creationId xmlns:p14="http://schemas.microsoft.com/office/powerpoint/2010/main" val="101867823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APPRAISER WORKFILES</a:t>
            </a:r>
          </a:p>
        </p:txBody>
      </p:sp>
      <p:sp>
        <p:nvSpPr>
          <p:cNvPr id="3" name="Content Placeholder 2"/>
          <p:cNvSpPr>
            <a:spLocks noGrp="1"/>
          </p:cNvSpPr>
          <p:nvPr>
            <p:ph idx="1"/>
          </p:nvPr>
        </p:nvSpPr>
        <p:spPr/>
        <p:txBody>
          <a:bodyPr>
            <a:normAutofit fontScale="77500" lnSpcReduction="20000"/>
          </a:bodyPr>
          <a:lstStyle/>
          <a:p>
            <a:pPr marL="342900" lvl="1">
              <a:buClr>
                <a:schemeClr val="accent1"/>
              </a:buClr>
            </a:pPr>
            <a:r>
              <a:rPr lang="en-US" sz="4600" dirty="0"/>
              <a:t>What is a “Appraisal”?</a:t>
            </a:r>
          </a:p>
          <a:p>
            <a:pPr marL="742950" lvl="2"/>
            <a:r>
              <a:rPr lang="en-US" sz="4000" dirty="0"/>
              <a:t>APPRAISAL: (noun) the act or process of developing an opinion of value; an opinion of value. (adjective) of or pertaining to appraising and related functions such as appraisal practice or appraisal services.</a:t>
            </a:r>
          </a:p>
          <a:p>
            <a:pPr marL="982980" lvl="3">
              <a:buClr>
                <a:schemeClr val="accent1"/>
              </a:buClr>
            </a:pPr>
            <a:endParaRPr lang="en-US" sz="4200" dirty="0"/>
          </a:p>
          <a:p>
            <a:endParaRPr lang="en-US" dirty="0"/>
          </a:p>
        </p:txBody>
      </p:sp>
    </p:spTree>
    <p:extLst>
      <p:ext uri="{BB962C8B-B14F-4D97-AF65-F5344CB8AC3E}">
        <p14:creationId xmlns:p14="http://schemas.microsoft.com/office/powerpoint/2010/main" val="61757613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RECORD KEEPING RULE</a:t>
            </a:r>
          </a:p>
        </p:txBody>
      </p:sp>
      <p:sp>
        <p:nvSpPr>
          <p:cNvPr id="3" name="Content Placeholder 2"/>
          <p:cNvSpPr>
            <a:spLocks noGrp="1"/>
          </p:cNvSpPr>
          <p:nvPr>
            <p:ph idx="1"/>
          </p:nvPr>
        </p:nvSpPr>
        <p:spPr/>
        <p:txBody>
          <a:bodyPr>
            <a:normAutofit fontScale="55000" lnSpcReduction="20000"/>
          </a:bodyPr>
          <a:lstStyle/>
          <a:p>
            <a:pPr marL="342900" lvl="1">
              <a:buClr>
                <a:schemeClr val="accent1"/>
              </a:buClr>
            </a:pPr>
            <a:r>
              <a:rPr lang="en-US" sz="4600" dirty="0"/>
              <a:t>An appraiser must prepare a </a:t>
            </a:r>
            <a:r>
              <a:rPr lang="en-US" sz="4600" dirty="0" err="1"/>
              <a:t>workfile</a:t>
            </a:r>
            <a:r>
              <a:rPr lang="en-US" sz="4600" dirty="0"/>
              <a:t> for each appraisal or appraisal review assignment. </a:t>
            </a:r>
          </a:p>
          <a:p>
            <a:pPr marL="342900" lvl="1">
              <a:buClr>
                <a:schemeClr val="accent1"/>
              </a:buClr>
            </a:pPr>
            <a:r>
              <a:rPr lang="en-US" sz="4600" dirty="0"/>
              <a:t>A </a:t>
            </a:r>
            <a:r>
              <a:rPr lang="en-US" sz="4600" dirty="0" err="1"/>
              <a:t>workfile</a:t>
            </a:r>
            <a:r>
              <a:rPr lang="en-US" sz="4600" dirty="0"/>
              <a:t> must be in existence </a:t>
            </a:r>
            <a:r>
              <a:rPr lang="en-US" sz="4600" u="sng" dirty="0"/>
              <a:t>prior to </a:t>
            </a:r>
            <a:r>
              <a:rPr lang="en-US" sz="4600" dirty="0"/>
              <a:t>the issuance of any report. </a:t>
            </a:r>
          </a:p>
          <a:p>
            <a:pPr marL="342900" lvl="1">
              <a:buClr>
                <a:schemeClr val="accent1"/>
              </a:buClr>
            </a:pPr>
            <a:r>
              <a:rPr lang="en-US" sz="4600" dirty="0"/>
              <a:t>A written summary of an oral report must be added to the </a:t>
            </a:r>
            <a:r>
              <a:rPr lang="en-US" sz="4600" dirty="0" err="1"/>
              <a:t>workfile</a:t>
            </a:r>
            <a:r>
              <a:rPr lang="en-US" sz="4600" dirty="0"/>
              <a:t> within a reasonable time after the issuance of the oral report.</a:t>
            </a:r>
            <a:endParaRPr lang="en-US" sz="4200" dirty="0"/>
          </a:p>
          <a:p>
            <a:endParaRPr lang="en-US" dirty="0"/>
          </a:p>
        </p:txBody>
      </p:sp>
    </p:spTree>
    <p:extLst>
      <p:ext uri="{BB962C8B-B14F-4D97-AF65-F5344CB8AC3E}">
        <p14:creationId xmlns:p14="http://schemas.microsoft.com/office/powerpoint/2010/main" val="32398601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PII</a:t>
            </a:r>
          </a:p>
        </p:txBody>
      </p:sp>
      <p:sp>
        <p:nvSpPr>
          <p:cNvPr id="3" name="Content Placeholder 2"/>
          <p:cNvSpPr>
            <a:spLocks noGrp="1"/>
          </p:cNvSpPr>
          <p:nvPr>
            <p:ph idx="1"/>
          </p:nvPr>
        </p:nvSpPr>
        <p:spPr/>
        <p:txBody>
          <a:bodyPr>
            <a:normAutofit fontScale="47500" lnSpcReduction="20000"/>
          </a:bodyPr>
          <a:lstStyle/>
          <a:p>
            <a:pPr marL="342900" lvl="1">
              <a:buClr>
                <a:schemeClr val="accent1"/>
              </a:buClr>
            </a:pPr>
            <a:r>
              <a:rPr lang="en-US" sz="4600" dirty="0"/>
              <a:t>What is Personal Identifying Information</a:t>
            </a:r>
          </a:p>
          <a:p>
            <a:pPr marL="342900" lvl="1">
              <a:buClr>
                <a:schemeClr val="accent1"/>
              </a:buClr>
            </a:pPr>
            <a:r>
              <a:rPr lang="en-US" sz="4600" dirty="0"/>
              <a:t>First &amp; Last Name PLUS</a:t>
            </a:r>
          </a:p>
          <a:p>
            <a:pPr marL="742950" lvl="2"/>
            <a:r>
              <a:rPr lang="en-US" sz="4400" dirty="0"/>
              <a:t>Social security number</a:t>
            </a:r>
          </a:p>
          <a:p>
            <a:pPr marL="742950" lvl="2"/>
            <a:r>
              <a:rPr lang="en-US" sz="4400" dirty="0"/>
              <a:t>Student, military, or passport identification number</a:t>
            </a:r>
          </a:p>
          <a:p>
            <a:pPr marL="742950" lvl="2"/>
            <a:r>
              <a:rPr lang="en-US" sz="4400" dirty="0"/>
              <a:t>Driver’s license number or identification card number</a:t>
            </a:r>
          </a:p>
          <a:p>
            <a:pPr marL="742950" lvl="2"/>
            <a:r>
              <a:rPr lang="en-US" sz="4400" dirty="0"/>
              <a:t>Medical information</a:t>
            </a:r>
          </a:p>
          <a:p>
            <a:pPr marL="742950" lvl="2"/>
            <a:r>
              <a:rPr lang="en-US" sz="4400" dirty="0"/>
              <a:t>Health insurance identification number</a:t>
            </a:r>
          </a:p>
          <a:p>
            <a:pPr marL="742950" lvl="2"/>
            <a:r>
              <a:rPr lang="en-US" sz="4400" dirty="0"/>
              <a:t>Biometric data (i.e. finger prints, retinal scans</a:t>
            </a:r>
          </a:p>
          <a:p>
            <a:pPr marL="982980" lvl="3">
              <a:buClr>
                <a:schemeClr val="accent1"/>
              </a:buClr>
            </a:pPr>
            <a:endParaRPr lang="en-US" sz="4200" dirty="0"/>
          </a:p>
          <a:p>
            <a:endParaRPr lang="en-US" dirty="0"/>
          </a:p>
        </p:txBody>
      </p:sp>
    </p:spTree>
    <p:extLst>
      <p:ext uri="{BB962C8B-B14F-4D97-AF65-F5344CB8AC3E}">
        <p14:creationId xmlns:p14="http://schemas.microsoft.com/office/powerpoint/2010/main" val="34376899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USPAP Record Keeping Rule</a:t>
            </a:r>
          </a:p>
        </p:txBody>
      </p:sp>
      <p:sp>
        <p:nvSpPr>
          <p:cNvPr id="3" name="Content Placeholder 2"/>
          <p:cNvSpPr>
            <a:spLocks noGrp="1"/>
          </p:cNvSpPr>
          <p:nvPr>
            <p:ph idx="1"/>
          </p:nvPr>
        </p:nvSpPr>
        <p:spPr/>
        <p:txBody>
          <a:bodyPr>
            <a:normAutofit fontScale="40000" lnSpcReduction="20000"/>
          </a:bodyPr>
          <a:lstStyle/>
          <a:p>
            <a:pPr marL="342900" lvl="1">
              <a:buClr>
                <a:schemeClr val="accent1"/>
              </a:buClr>
            </a:pPr>
            <a:r>
              <a:rPr lang="en-US" sz="5100" dirty="0" err="1"/>
              <a:t>Workfile</a:t>
            </a:r>
            <a:r>
              <a:rPr lang="en-US" sz="5100" dirty="0"/>
              <a:t> must include:</a:t>
            </a:r>
          </a:p>
          <a:p>
            <a:pPr marL="742950" lvl="2"/>
            <a:r>
              <a:rPr lang="en-US" sz="5100" dirty="0"/>
              <a:t>name of the client and the identity, by name or type, of any other intended users;</a:t>
            </a:r>
          </a:p>
          <a:p>
            <a:pPr marL="742950" lvl="2"/>
            <a:r>
              <a:rPr lang="en-US" sz="5100" dirty="0"/>
              <a:t>true copies of all written reports, documented on any type of media. (A true copy is a replica of the report transmitted to the client. A photocopy or an electronic copy of the entire report transmitted to the client satisfies the requirement of a true copy.);</a:t>
            </a:r>
          </a:p>
          <a:p>
            <a:pPr marL="742950" lvl="2"/>
            <a:r>
              <a:rPr lang="en-US" sz="5100" dirty="0"/>
              <a:t>summaries of all oral reports or testimony, or a transcript of testimony, including the appraiser’s signed and dated certification;</a:t>
            </a:r>
          </a:p>
          <a:p>
            <a:pPr marL="742950" lvl="2"/>
            <a:endParaRPr lang="en-US" sz="4400" dirty="0"/>
          </a:p>
          <a:p>
            <a:pPr marL="742950" lvl="2"/>
            <a:endParaRPr lang="en-US" sz="4200" dirty="0"/>
          </a:p>
          <a:p>
            <a:pPr marL="982980" lvl="3">
              <a:buClr>
                <a:schemeClr val="accent1"/>
              </a:buClr>
            </a:pPr>
            <a:endParaRPr lang="en-US" sz="4200" dirty="0"/>
          </a:p>
          <a:p>
            <a:endParaRPr lang="en-US" dirty="0"/>
          </a:p>
        </p:txBody>
      </p:sp>
    </p:spTree>
    <p:extLst>
      <p:ext uri="{BB962C8B-B14F-4D97-AF65-F5344CB8AC3E}">
        <p14:creationId xmlns:p14="http://schemas.microsoft.com/office/powerpoint/2010/main" val="80545820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USPAP Record Keeping Rule</a:t>
            </a:r>
          </a:p>
        </p:txBody>
      </p:sp>
      <p:sp>
        <p:nvSpPr>
          <p:cNvPr id="3" name="Content Placeholder 2"/>
          <p:cNvSpPr>
            <a:spLocks noGrp="1"/>
          </p:cNvSpPr>
          <p:nvPr>
            <p:ph idx="1"/>
          </p:nvPr>
        </p:nvSpPr>
        <p:spPr/>
        <p:txBody>
          <a:bodyPr>
            <a:normAutofit fontScale="40000" lnSpcReduction="20000"/>
          </a:bodyPr>
          <a:lstStyle/>
          <a:p>
            <a:pPr marL="342900" lvl="1">
              <a:buClr>
                <a:schemeClr val="accent1"/>
              </a:buClr>
            </a:pPr>
            <a:r>
              <a:rPr lang="en-US" sz="5100" dirty="0" err="1"/>
              <a:t>Workfile</a:t>
            </a:r>
            <a:r>
              <a:rPr lang="en-US" sz="5100" dirty="0"/>
              <a:t> must include:</a:t>
            </a:r>
          </a:p>
          <a:p>
            <a:pPr marL="742950" lvl="2"/>
            <a:r>
              <a:rPr lang="en-US" sz="5100" dirty="0"/>
              <a:t>all other data, information, and documentation necessary to support the appraiser’s opinions and conclusions and to show compliance with USPAP, or references to the location(s) of such other data, information, and documentation; and</a:t>
            </a:r>
          </a:p>
          <a:p>
            <a:pPr marL="742950" lvl="2"/>
            <a:r>
              <a:rPr lang="en-US" sz="5100" dirty="0"/>
              <a:t>a </a:t>
            </a:r>
            <a:r>
              <a:rPr lang="en-US" sz="5100" dirty="0" err="1"/>
              <a:t>workfile</a:t>
            </a:r>
            <a:r>
              <a:rPr lang="en-US" sz="5100" dirty="0"/>
              <a:t> in support of a Restricted Appraisal Report must be sufficient for the appraiser to produce an Appraisal Report.  (see USPAP standards Rule 2-2 for required contents of Restricted Appraisal Report).</a:t>
            </a:r>
          </a:p>
          <a:p>
            <a:pPr marL="742950" lvl="2"/>
            <a:endParaRPr lang="en-US" sz="4400" dirty="0"/>
          </a:p>
          <a:p>
            <a:pPr marL="742950" lvl="2"/>
            <a:endParaRPr lang="en-US" sz="4200" dirty="0"/>
          </a:p>
          <a:p>
            <a:pPr marL="982980" lvl="3">
              <a:buClr>
                <a:schemeClr val="accent1"/>
              </a:buClr>
            </a:pPr>
            <a:endParaRPr lang="en-US" sz="4200" dirty="0"/>
          </a:p>
          <a:p>
            <a:endParaRPr lang="en-US" dirty="0"/>
          </a:p>
        </p:txBody>
      </p:sp>
    </p:spTree>
    <p:extLst>
      <p:ext uri="{BB962C8B-B14F-4D97-AF65-F5344CB8AC3E}">
        <p14:creationId xmlns:p14="http://schemas.microsoft.com/office/powerpoint/2010/main" val="217124836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Workfile</a:t>
            </a:r>
            <a:endParaRPr lang="en-US" dirty="0"/>
          </a:p>
        </p:txBody>
      </p:sp>
      <p:sp>
        <p:nvSpPr>
          <p:cNvPr id="3" name="Content Placeholder 2"/>
          <p:cNvSpPr>
            <a:spLocks noGrp="1"/>
          </p:cNvSpPr>
          <p:nvPr>
            <p:ph idx="1"/>
          </p:nvPr>
        </p:nvSpPr>
        <p:spPr/>
        <p:txBody>
          <a:bodyPr>
            <a:normAutofit fontScale="62500" lnSpcReduction="20000"/>
          </a:bodyPr>
          <a:lstStyle/>
          <a:p>
            <a:pPr marL="342900" lvl="1">
              <a:buClr>
                <a:schemeClr val="accent1"/>
              </a:buClr>
            </a:pPr>
            <a:r>
              <a:rPr lang="en-US" sz="5100" dirty="0"/>
              <a:t>Purposes – USPAP FAQ 79</a:t>
            </a:r>
          </a:p>
          <a:p>
            <a:pPr marL="742950" lvl="2"/>
            <a:r>
              <a:rPr lang="en-US" sz="4900" dirty="0"/>
              <a:t>Discipline by public agencies</a:t>
            </a:r>
          </a:p>
          <a:p>
            <a:pPr marL="742950" lvl="2"/>
            <a:r>
              <a:rPr lang="en-US" sz="4900" dirty="0"/>
              <a:t>Peer review</a:t>
            </a:r>
          </a:p>
          <a:p>
            <a:pPr marL="742950" lvl="2"/>
            <a:r>
              <a:rPr lang="en-US" sz="4900" dirty="0"/>
              <a:t>Self discipline and effort</a:t>
            </a:r>
          </a:p>
          <a:p>
            <a:pPr marL="742950" lvl="2"/>
            <a:r>
              <a:rPr lang="en-US" sz="4900" dirty="0"/>
              <a:t>Questions from clients or intended users</a:t>
            </a:r>
          </a:p>
          <a:p>
            <a:pPr marL="742950" lvl="2"/>
            <a:r>
              <a:rPr lang="en-US" sz="4900" dirty="0"/>
              <a:t>Demonstrate compliance with USPAP</a:t>
            </a:r>
          </a:p>
          <a:p>
            <a:pPr marL="742950" lvl="2"/>
            <a:endParaRPr lang="en-US" sz="4900" dirty="0"/>
          </a:p>
          <a:p>
            <a:pPr marL="742950" lvl="2"/>
            <a:endParaRPr lang="en-US" sz="4200" dirty="0"/>
          </a:p>
          <a:p>
            <a:pPr marL="982980" lvl="3">
              <a:buClr>
                <a:schemeClr val="accent1"/>
              </a:buClr>
            </a:pPr>
            <a:endParaRPr lang="en-US" sz="4200" dirty="0"/>
          </a:p>
          <a:p>
            <a:endParaRPr lang="en-US" dirty="0"/>
          </a:p>
        </p:txBody>
      </p:sp>
    </p:spTree>
    <p:extLst>
      <p:ext uri="{BB962C8B-B14F-4D97-AF65-F5344CB8AC3E}">
        <p14:creationId xmlns:p14="http://schemas.microsoft.com/office/powerpoint/2010/main" val="235478447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Workfile</a:t>
            </a:r>
            <a:endParaRPr lang="en-US" dirty="0"/>
          </a:p>
        </p:txBody>
      </p:sp>
      <p:sp>
        <p:nvSpPr>
          <p:cNvPr id="3" name="Content Placeholder 2"/>
          <p:cNvSpPr>
            <a:spLocks noGrp="1"/>
          </p:cNvSpPr>
          <p:nvPr>
            <p:ph idx="1"/>
          </p:nvPr>
        </p:nvSpPr>
        <p:spPr/>
        <p:txBody>
          <a:bodyPr>
            <a:normAutofit fontScale="77500" lnSpcReduction="20000"/>
          </a:bodyPr>
          <a:lstStyle/>
          <a:p>
            <a:pPr marL="342900" lvl="1">
              <a:buClr>
                <a:schemeClr val="accent1"/>
              </a:buClr>
            </a:pPr>
            <a:r>
              <a:rPr lang="en-US" sz="5100" dirty="0"/>
              <a:t>Intent – “An appraiser who </a:t>
            </a:r>
            <a:r>
              <a:rPr lang="en-US" sz="5100" u="sng" dirty="0"/>
              <a:t>willfully</a:t>
            </a:r>
            <a:r>
              <a:rPr lang="en-US" sz="5100" dirty="0"/>
              <a:t> or </a:t>
            </a:r>
            <a:r>
              <a:rPr lang="en-US" sz="5100" u="sng" dirty="0"/>
              <a:t>knowingly</a:t>
            </a:r>
            <a:r>
              <a:rPr lang="en-US" sz="5100" dirty="0"/>
              <a:t> fails to comply with the obligations of this RECORD KEEPING RULE is in violation of the ETHICS RULE.”</a:t>
            </a:r>
            <a:endParaRPr lang="en-US" sz="4900" dirty="0"/>
          </a:p>
          <a:p>
            <a:pPr marL="742950" lvl="2"/>
            <a:endParaRPr lang="en-US" sz="4200" dirty="0"/>
          </a:p>
          <a:p>
            <a:pPr marL="982980" lvl="3">
              <a:buClr>
                <a:schemeClr val="accent1"/>
              </a:buClr>
            </a:pPr>
            <a:endParaRPr lang="en-US" sz="4200" dirty="0"/>
          </a:p>
          <a:p>
            <a:endParaRPr lang="en-US" dirty="0"/>
          </a:p>
        </p:txBody>
      </p:sp>
    </p:spTree>
    <p:extLst>
      <p:ext uri="{BB962C8B-B14F-4D97-AF65-F5344CB8AC3E}">
        <p14:creationId xmlns:p14="http://schemas.microsoft.com/office/powerpoint/2010/main" val="79007372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RETENTION/DISPOSAL</a:t>
            </a:r>
          </a:p>
        </p:txBody>
      </p:sp>
      <p:sp>
        <p:nvSpPr>
          <p:cNvPr id="3" name="Content Placeholder 2"/>
          <p:cNvSpPr>
            <a:spLocks noGrp="1"/>
          </p:cNvSpPr>
          <p:nvPr>
            <p:ph idx="1"/>
          </p:nvPr>
        </p:nvSpPr>
        <p:spPr/>
        <p:txBody>
          <a:bodyPr>
            <a:normAutofit fontScale="55000" lnSpcReduction="20000"/>
          </a:bodyPr>
          <a:lstStyle/>
          <a:p>
            <a:pPr marL="342900" lvl="1">
              <a:buClr>
                <a:schemeClr val="accent1"/>
              </a:buClr>
            </a:pPr>
            <a:r>
              <a:rPr lang="en-US" sz="4600" dirty="0"/>
              <a:t>“An appraiser must have custody of the </a:t>
            </a:r>
            <a:r>
              <a:rPr lang="en-US" sz="4600" dirty="0" err="1"/>
              <a:t>workfile</a:t>
            </a:r>
            <a:r>
              <a:rPr lang="en-US" sz="4600" dirty="0"/>
              <a:t>, or make appropriate </a:t>
            </a:r>
            <a:r>
              <a:rPr lang="en-US" sz="4600" dirty="0" err="1"/>
              <a:t>workfile</a:t>
            </a:r>
            <a:r>
              <a:rPr lang="en-US" sz="4600" dirty="0"/>
              <a:t> retention, access, and retrieval arrangements with the party having custody of the </a:t>
            </a:r>
            <a:r>
              <a:rPr lang="en-US" sz="4600" dirty="0" err="1"/>
              <a:t>workfile</a:t>
            </a:r>
            <a:r>
              <a:rPr lang="en-US" sz="4600" dirty="0"/>
              <a:t>. This includes ensuring that a </a:t>
            </a:r>
            <a:r>
              <a:rPr lang="en-US" sz="4600" dirty="0" err="1"/>
              <a:t>workfile</a:t>
            </a:r>
            <a:r>
              <a:rPr lang="en-US" sz="4600" dirty="0"/>
              <a:t> is stored in a medium that is retrievable by the appraiser throughout the prescribed record retention period.”</a:t>
            </a:r>
            <a:endParaRPr lang="en-US" sz="4200" dirty="0"/>
          </a:p>
          <a:p>
            <a:pPr marL="982980" lvl="3">
              <a:buClr>
                <a:schemeClr val="accent1"/>
              </a:buClr>
            </a:pPr>
            <a:endParaRPr lang="en-US" sz="4200" dirty="0"/>
          </a:p>
          <a:p>
            <a:endParaRPr lang="en-US" dirty="0"/>
          </a:p>
        </p:txBody>
      </p:sp>
    </p:spTree>
    <p:extLst>
      <p:ext uri="{BB962C8B-B14F-4D97-AF65-F5344CB8AC3E}">
        <p14:creationId xmlns:p14="http://schemas.microsoft.com/office/powerpoint/2010/main" val="12924540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RETENTION/DISPOSAL</a:t>
            </a:r>
          </a:p>
        </p:txBody>
      </p:sp>
      <p:sp>
        <p:nvSpPr>
          <p:cNvPr id="3" name="Content Placeholder 2"/>
          <p:cNvSpPr>
            <a:spLocks noGrp="1"/>
          </p:cNvSpPr>
          <p:nvPr>
            <p:ph idx="1"/>
          </p:nvPr>
        </p:nvSpPr>
        <p:spPr/>
        <p:txBody>
          <a:bodyPr>
            <a:normAutofit fontScale="55000" lnSpcReduction="20000"/>
          </a:bodyPr>
          <a:lstStyle/>
          <a:p>
            <a:pPr marL="342900" lvl="1">
              <a:buClr>
                <a:schemeClr val="accent1"/>
              </a:buClr>
            </a:pPr>
            <a:r>
              <a:rPr lang="en-US" sz="4200" dirty="0"/>
              <a:t>“An appraiser having custody of a </a:t>
            </a:r>
            <a:r>
              <a:rPr lang="en-US" sz="4200" dirty="0" err="1"/>
              <a:t>workfile</a:t>
            </a:r>
            <a:r>
              <a:rPr lang="en-US" sz="4200" dirty="0"/>
              <a:t> must allow other appraisers with </a:t>
            </a:r>
            <a:r>
              <a:rPr lang="en-US" sz="4200" dirty="0" err="1"/>
              <a:t>workfile</a:t>
            </a:r>
            <a:r>
              <a:rPr lang="en-US" sz="4200" dirty="0"/>
              <a:t> obligations related to an assignment appropriate access and retrieval for the purpose of:</a:t>
            </a:r>
          </a:p>
          <a:p>
            <a:pPr marL="742950" lvl="2"/>
            <a:r>
              <a:rPr lang="en-US" sz="4000" dirty="0"/>
              <a:t>submission to state appraiser regulatory agencies;</a:t>
            </a:r>
          </a:p>
          <a:p>
            <a:pPr marL="742950" lvl="2"/>
            <a:r>
              <a:rPr lang="en-US" sz="4000" dirty="0"/>
              <a:t>compliance with due process of law;</a:t>
            </a:r>
          </a:p>
          <a:p>
            <a:pPr marL="742950" lvl="2"/>
            <a:r>
              <a:rPr lang="en-US" sz="4000" dirty="0"/>
              <a:t>submission to a duly authorized professional peer review committee; or</a:t>
            </a:r>
          </a:p>
          <a:p>
            <a:pPr marL="742950" lvl="2"/>
            <a:r>
              <a:rPr lang="en-US" sz="4000" dirty="0"/>
              <a:t>compliance with retrieval arrangements.”</a:t>
            </a:r>
          </a:p>
          <a:p>
            <a:pPr marL="342900" lvl="1">
              <a:buClr>
                <a:schemeClr val="accent1"/>
              </a:buClr>
            </a:pPr>
            <a:endParaRPr lang="en-US" sz="4200" dirty="0"/>
          </a:p>
          <a:p>
            <a:endParaRPr lang="en-US" dirty="0"/>
          </a:p>
        </p:txBody>
      </p:sp>
    </p:spTree>
    <p:extLst>
      <p:ext uri="{BB962C8B-B14F-4D97-AF65-F5344CB8AC3E}">
        <p14:creationId xmlns:p14="http://schemas.microsoft.com/office/powerpoint/2010/main" val="112830902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RETENTION/DISPOSAL</a:t>
            </a:r>
          </a:p>
        </p:txBody>
      </p:sp>
      <p:sp>
        <p:nvSpPr>
          <p:cNvPr id="3" name="Content Placeholder 2"/>
          <p:cNvSpPr>
            <a:spLocks noGrp="1"/>
          </p:cNvSpPr>
          <p:nvPr>
            <p:ph idx="1"/>
          </p:nvPr>
        </p:nvSpPr>
        <p:spPr/>
        <p:txBody>
          <a:bodyPr>
            <a:normAutofit fontScale="70000" lnSpcReduction="20000"/>
          </a:bodyPr>
          <a:lstStyle/>
          <a:p>
            <a:pPr marL="342900" lvl="1">
              <a:buClr>
                <a:schemeClr val="accent1"/>
              </a:buClr>
            </a:pPr>
            <a:r>
              <a:rPr lang="en-US" sz="4200" dirty="0"/>
              <a:t>“An appraiser must retain the </a:t>
            </a:r>
            <a:r>
              <a:rPr lang="en-US" sz="4200" dirty="0" err="1"/>
              <a:t>workfile</a:t>
            </a:r>
            <a:r>
              <a:rPr lang="en-US" sz="4200" dirty="0"/>
              <a:t> for a period of at least five years after preparation or at least two years after final disposition of any judicial proceeding in which the appraiser provided testimony related to the assignment, whichever period expires last.”</a:t>
            </a:r>
          </a:p>
          <a:p>
            <a:pPr marL="342900" lvl="1">
              <a:buClr>
                <a:schemeClr val="accent1"/>
              </a:buClr>
            </a:pPr>
            <a:endParaRPr lang="en-US" sz="4200" dirty="0"/>
          </a:p>
          <a:p>
            <a:endParaRPr lang="en-US" dirty="0"/>
          </a:p>
        </p:txBody>
      </p:sp>
    </p:spTree>
    <p:extLst>
      <p:ext uri="{BB962C8B-B14F-4D97-AF65-F5344CB8AC3E}">
        <p14:creationId xmlns:p14="http://schemas.microsoft.com/office/powerpoint/2010/main" val="340305583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RETENTION/DISPOSAL</a:t>
            </a:r>
          </a:p>
        </p:txBody>
      </p:sp>
      <p:sp>
        <p:nvSpPr>
          <p:cNvPr id="3" name="Content Placeholder 2"/>
          <p:cNvSpPr>
            <a:spLocks noGrp="1"/>
          </p:cNvSpPr>
          <p:nvPr>
            <p:ph idx="1"/>
          </p:nvPr>
        </p:nvSpPr>
        <p:spPr/>
        <p:txBody>
          <a:bodyPr>
            <a:normAutofit/>
          </a:bodyPr>
          <a:lstStyle/>
          <a:p>
            <a:pPr marL="342900" lvl="1">
              <a:buClr>
                <a:schemeClr val="accent1"/>
              </a:buClr>
            </a:pPr>
            <a:r>
              <a:rPr lang="en-US" sz="4200" dirty="0"/>
              <a:t>Backups</a:t>
            </a:r>
          </a:p>
          <a:p>
            <a:pPr marL="742950" lvl="2"/>
            <a:r>
              <a:rPr lang="en-US" sz="4000" dirty="0"/>
              <a:t>	Method</a:t>
            </a:r>
          </a:p>
          <a:p>
            <a:pPr marL="742950" lvl="2"/>
            <a:r>
              <a:rPr lang="en-US" sz="4000" dirty="0"/>
              <a:t>Frequency</a:t>
            </a:r>
          </a:p>
          <a:p>
            <a:pPr marL="742950" lvl="2"/>
            <a:r>
              <a:rPr lang="en-US" sz="4000" dirty="0"/>
              <a:t>	Store in multiple locations</a:t>
            </a:r>
          </a:p>
          <a:p>
            <a:pPr marL="342900" lvl="1">
              <a:buClr>
                <a:schemeClr val="accent1"/>
              </a:buClr>
            </a:pPr>
            <a:endParaRPr lang="en-US" sz="4200" dirty="0"/>
          </a:p>
          <a:p>
            <a:endParaRPr lang="en-US" dirty="0"/>
          </a:p>
        </p:txBody>
      </p:sp>
    </p:spTree>
    <p:extLst>
      <p:ext uri="{BB962C8B-B14F-4D97-AF65-F5344CB8AC3E}">
        <p14:creationId xmlns:p14="http://schemas.microsoft.com/office/powerpoint/2010/main" val="19362969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WORKFILE BEST PRACTICES</a:t>
            </a:r>
          </a:p>
        </p:txBody>
      </p:sp>
      <p:sp>
        <p:nvSpPr>
          <p:cNvPr id="3" name="Content Placeholder 2"/>
          <p:cNvSpPr>
            <a:spLocks noGrp="1"/>
          </p:cNvSpPr>
          <p:nvPr>
            <p:ph idx="1"/>
          </p:nvPr>
        </p:nvSpPr>
        <p:spPr/>
        <p:txBody>
          <a:bodyPr>
            <a:normAutofit fontScale="62500" lnSpcReduction="20000"/>
          </a:bodyPr>
          <a:lstStyle/>
          <a:p>
            <a:pPr marL="342900" lvl="1">
              <a:buClr>
                <a:schemeClr val="accent1"/>
              </a:buClr>
            </a:pPr>
            <a:r>
              <a:rPr lang="en-US" sz="4600" dirty="0"/>
              <a:t>Engagement Letter</a:t>
            </a:r>
          </a:p>
          <a:p>
            <a:pPr marL="742950" lvl="2"/>
            <a:r>
              <a:rPr lang="en-US" sz="4400" dirty="0"/>
              <a:t>Signed by you, signed by client</a:t>
            </a:r>
          </a:p>
          <a:p>
            <a:pPr marL="742950" lvl="2"/>
            <a:r>
              <a:rPr lang="en-US" sz="4400" dirty="0"/>
              <a:t>Who is the client, who is not the client </a:t>
            </a:r>
          </a:p>
          <a:p>
            <a:pPr marL="742950" lvl="2"/>
            <a:r>
              <a:rPr lang="en-US" sz="4400" dirty="0"/>
              <a:t>What is the scope of the assignment</a:t>
            </a:r>
          </a:p>
          <a:p>
            <a:pPr marL="742950" lvl="2"/>
            <a:r>
              <a:rPr lang="en-US" sz="4400" dirty="0"/>
              <a:t>Did client include any conditions on the assignment</a:t>
            </a:r>
          </a:p>
          <a:p>
            <a:pPr marL="342900" lvl="1">
              <a:buClr>
                <a:schemeClr val="accent1"/>
              </a:buClr>
            </a:pPr>
            <a:endParaRPr lang="en-US" sz="4600" dirty="0"/>
          </a:p>
          <a:p>
            <a:pPr marL="742950" lvl="2"/>
            <a:endParaRPr lang="en-US" sz="4200" dirty="0"/>
          </a:p>
          <a:p>
            <a:pPr marL="982980" lvl="3">
              <a:buClr>
                <a:schemeClr val="accent1"/>
              </a:buClr>
            </a:pPr>
            <a:endParaRPr lang="en-US" sz="4200" dirty="0"/>
          </a:p>
          <a:p>
            <a:endParaRPr lang="en-US" dirty="0"/>
          </a:p>
        </p:txBody>
      </p:sp>
    </p:spTree>
    <p:extLst>
      <p:ext uri="{BB962C8B-B14F-4D97-AF65-F5344CB8AC3E}">
        <p14:creationId xmlns:p14="http://schemas.microsoft.com/office/powerpoint/2010/main" val="348427543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WORKFILE BEST PRACTICES</a:t>
            </a:r>
          </a:p>
        </p:txBody>
      </p:sp>
      <p:sp>
        <p:nvSpPr>
          <p:cNvPr id="3" name="Content Placeholder 2"/>
          <p:cNvSpPr>
            <a:spLocks noGrp="1"/>
          </p:cNvSpPr>
          <p:nvPr>
            <p:ph idx="1"/>
          </p:nvPr>
        </p:nvSpPr>
        <p:spPr/>
        <p:txBody>
          <a:bodyPr>
            <a:normAutofit fontScale="77500" lnSpcReduction="20000"/>
          </a:bodyPr>
          <a:lstStyle/>
          <a:p>
            <a:pPr marL="342900" lvl="1">
              <a:buClr>
                <a:schemeClr val="accent1"/>
              </a:buClr>
            </a:pPr>
            <a:r>
              <a:rPr lang="en-US" sz="4600" dirty="0"/>
              <a:t>Assignment Sheet</a:t>
            </a:r>
          </a:p>
          <a:p>
            <a:pPr marL="742950" lvl="2"/>
            <a:r>
              <a:rPr lang="en-US" sz="4400" dirty="0"/>
              <a:t>Documents information similar to engagement letter</a:t>
            </a:r>
          </a:p>
          <a:p>
            <a:pPr marL="742950" lvl="2"/>
            <a:r>
              <a:rPr lang="en-US" sz="4400" dirty="0"/>
              <a:t>Include e-mail/letter to you with the assignment from the client as attachment</a:t>
            </a:r>
          </a:p>
          <a:p>
            <a:pPr marL="342900" lvl="1">
              <a:buClr>
                <a:schemeClr val="accent1"/>
              </a:buClr>
            </a:pPr>
            <a:endParaRPr lang="en-US" sz="4600" dirty="0"/>
          </a:p>
          <a:p>
            <a:pPr marL="742950" lvl="2"/>
            <a:endParaRPr lang="en-US" sz="4200" dirty="0"/>
          </a:p>
          <a:p>
            <a:pPr marL="982980" lvl="3">
              <a:buClr>
                <a:schemeClr val="accent1"/>
              </a:buClr>
            </a:pPr>
            <a:endParaRPr lang="en-US" sz="4200" dirty="0"/>
          </a:p>
          <a:p>
            <a:endParaRPr lang="en-US" dirty="0"/>
          </a:p>
        </p:txBody>
      </p:sp>
    </p:spTree>
    <p:extLst>
      <p:ext uri="{BB962C8B-B14F-4D97-AF65-F5344CB8AC3E}">
        <p14:creationId xmlns:p14="http://schemas.microsoft.com/office/powerpoint/2010/main" val="40010438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WAS THERE A BREACH</a:t>
            </a:r>
          </a:p>
        </p:txBody>
      </p:sp>
      <p:sp>
        <p:nvSpPr>
          <p:cNvPr id="3" name="Content Placeholder 2"/>
          <p:cNvSpPr>
            <a:spLocks noGrp="1"/>
          </p:cNvSpPr>
          <p:nvPr>
            <p:ph idx="1"/>
          </p:nvPr>
        </p:nvSpPr>
        <p:spPr/>
        <p:txBody>
          <a:bodyPr>
            <a:normAutofit fontScale="70000" lnSpcReduction="20000"/>
          </a:bodyPr>
          <a:lstStyle/>
          <a:p>
            <a:pPr marL="342900" lvl="1">
              <a:buClr>
                <a:schemeClr val="accent1"/>
              </a:buClr>
            </a:pPr>
            <a:r>
              <a:rPr lang="en-US" sz="4600" dirty="0"/>
              <a:t>“Security breach” means the unauthorized acquisition of unencrypted computerized data that compromises the security, confidentiality, or integrity of personal information maintained by a covered entity</a:t>
            </a:r>
          </a:p>
          <a:p>
            <a:pPr marL="57150" lvl="1" indent="0">
              <a:buClr>
                <a:schemeClr val="accent1"/>
              </a:buClr>
              <a:buNone/>
            </a:pPr>
            <a:endParaRPr lang="en-US" sz="4600" dirty="0"/>
          </a:p>
          <a:p>
            <a:pPr marL="742950" lvl="2"/>
            <a:endParaRPr lang="en-US" sz="4200" dirty="0"/>
          </a:p>
          <a:p>
            <a:pPr marL="982980" lvl="3">
              <a:buClr>
                <a:schemeClr val="accent1"/>
              </a:buClr>
            </a:pPr>
            <a:endParaRPr lang="en-US" sz="4200" dirty="0"/>
          </a:p>
          <a:p>
            <a:endParaRPr lang="en-US" dirty="0"/>
          </a:p>
        </p:txBody>
      </p:sp>
    </p:spTree>
    <p:extLst>
      <p:ext uri="{BB962C8B-B14F-4D97-AF65-F5344CB8AC3E}">
        <p14:creationId xmlns:p14="http://schemas.microsoft.com/office/powerpoint/2010/main" val="41954843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WORKFILE BEST PRACTICES</a:t>
            </a:r>
          </a:p>
        </p:txBody>
      </p:sp>
      <p:sp>
        <p:nvSpPr>
          <p:cNvPr id="3" name="Content Placeholder 2"/>
          <p:cNvSpPr>
            <a:spLocks noGrp="1"/>
          </p:cNvSpPr>
          <p:nvPr>
            <p:ph idx="1"/>
          </p:nvPr>
        </p:nvSpPr>
        <p:spPr/>
        <p:txBody>
          <a:bodyPr>
            <a:normAutofit fontScale="55000" lnSpcReduction="20000"/>
          </a:bodyPr>
          <a:lstStyle/>
          <a:p>
            <a:pPr marL="342900" lvl="1">
              <a:buClr>
                <a:schemeClr val="accent1"/>
              </a:buClr>
            </a:pPr>
            <a:r>
              <a:rPr lang="en-US" sz="4600" dirty="0"/>
              <a:t>Research Data/Comps</a:t>
            </a:r>
          </a:p>
          <a:p>
            <a:pPr marL="742950" lvl="2"/>
            <a:r>
              <a:rPr lang="en-US" sz="4400" dirty="0"/>
              <a:t>Public Records - Assessor data, Zoning, etc.</a:t>
            </a:r>
          </a:p>
          <a:p>
            <a:pPr marL="742950" lvl="2"/>
            <a:r>
              <a:rPr lang="en-US" sz="4400" dirty="0"/>
              <a:t>MLS Information</a:t>
            </a:r>
          </a:p>
          <a:p>
            <a:pPr marL="1200150" lvl="3"/>
            <a:r>
              <a:rPr lang="en-US" sz="4200" dirty="0"/>
              <a:t>Accepted </a:t>
            </a:r>
            <a:r>
              <a:rPr lang="en-US" sz="4200" u="sng" dirty="0"/>
              <a:t>and rejected</a:t>
            </a:r>
            <a:r>
              <a:rPr lang="en-US" sz="4200" dirty="0"/>
              <a:t> comps</a:t>
            </a:r>
          </a:p>
          <a:p>
            <a:pPr marL="1200150" lvl="3"/>
            <a:r>
              <a:rPr lang="en-US" sz="4200" dirty="0"/>
              <a:t>Notes explaining why you rejected comps</a:t>
            </a:r>
          </a:p>
          <a:p>
            <a:pPr marL="1200150" lvl="3"/>
            <a:r>
              <a:rPr lang="en-US" sz="4200" dirty="0"/>
              <a:t>Legible handwritten notes</a:t>
            </a:r>
          </a:p>
          <a:p>
            <a:pPr marL="1200150" lvl="3"/>
            <a:r>
              <a:rPr lang="en-US" sz="4200" dirty="0"/>
              <a:t>Keep pdf printouts – don’t rely on someone else’s storage</a:t>
            </a:r>
          </a:p>
          <a:p>
            <a:pPr marL="342900" lvl="1">
              <a:buClr>
                <a:schemeClr val="accent1"/>
              </a:buClr>
            </a:pPr>
            <a:endParaRPr lang="en-US" sz="4600" dirty="0"/>
          </a:p>
          <a:p>
            <a:pPr marL="742950" lvl="2"/>
            <a:endParaRPr lang="en-US" sz="4200" dirty="0"/>
          </a:p>
          <a:p>
            <a:pPr marL="982980" lvl="3">
              <a:buClr>
                <a:schemeClr val="accent1"/>
              </a:buClr>
            </a:pPr>
            <a:endParaRPr lang="en-US" sz="4200" dirty="0"/>
          </a:p>
          <a:p>
            <a:endParaRPr lang="en-US" dirty="0"/>
          </a:p>
        </p:txBody>
      </p:sp>
    </p:spTree>
    <p:extLst>
      <p:ext uri="{BB962C8B-B14F-4D97-AF65-F5344CB8AC3E}">
        <p14:creationId xmlns:p14="http://schemas.microsoft.com/office/powerpoint/2010/main" val="90957195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WORKFILE BEST PRACTICES</a:t>
            </a:r>
          </a:p>
        </p:txBody>
      </p:sp>
      <p:sp>
        <p:nvSpPr>
          <p:cNvPr id="3" name="Content Placeholder 2"/>
          <p:cNvSpPr>
            <a:spLocks noGrp="1"/>
          </p:cNvSpPr>
          <p:nvPr>
            <p:ph idx="1"/>
          </p:nvPr>
        </p:nvSpPr>
        <p:spPr/>
        <p:txBody>
          <a:bodyPr>
            <a:normAutofit fontScale="70000" lnSpcReduction="20000"/>
          </a:bodyPr>
          <a:lstStyle/>
          <a:p>
            <a:pPr marL="342900" lvl="1">
              <a:buClr>
                <a:schemeClr val="accent1"/>
              </a:buClr>
            </a:pPr>
            <a:r>
              <a:rPr lang="en-US" sz="4600" dirty="0"/>
              <a:t>Other Information</a:t>
            </a:r>
          </a:p>
          <a:p>
            <a:pPr marL="742950" lvl="2"/>
            <a:r>
              <a:rPr lang="en-US" sz="4400" dirty="0"/>
              <a:t>Anything you relied on in preparing the appraisal</a:t>
            </a:r>
          </a:p>
          <a:p>
            <a:pPr marL="742950" lvl="2"/>
            <a:r>
              <a:rPr lang="en-US" sz="4400" dirty="0"/>
              <a:t>Support for highest and best use</a:t>
            </a:r>
          </a:p>
          <a:p>
            <a:pPr marL="742950" lvl="2"/>
            <a:r>
              <a:rPr lang="en-US" sz="4400" dirty="0"/>
              <a:t>Support for method used (sales, income, cost approach)</a:t>
            </a:r>
          </a:p>
          <a:p>
            <a:pPr marL="742950" lvl="2"/>
            <a:r>
              <a:rPr lang="en-US" sz="4400" dirty="0"/>
              <a:t>Support for adjustments</a:t>
            </a:r>
          </a:p>
          <a:p>
            <a:pPr marL="342900" lvl="1">
              <a:buClr>
                <a:schemeClr val="accent1"/>
              </a:buClr>
            </a:pPr>
            <a:endParaRPr lang="en-US" sz="4600" dirty="0"/>
          </a:p>
          <a:p>
            <a:pPr marL="742950" lvl="2"/>
            <a:endParaRPr lang="en-US" sz="4200" dirty="0"/>
          </a:p>
          <a:p>
            <a:pPr marL="982980" lvl="3">
              <a:buClr>
                <a:schemeClr val="accent1"/>
              </a:buClr>
            </a:pPr>
            <a:endParaRPr lang="en-US" sz="4200" dirty="0"/>
          </a:p>
          <a:p>
            <a:endParaRPr lang="en-US" dirty="0"/>
          </a:p>
        </p:txBody>
      </p:sp>
    </p:spTree>
    <p:extLst>
      <p:ext uri="{BB962C8B-B14F-4D97-AF65-F5344CB8AC3E}">
        <p14:creationId xmlns:p14="http://schemas.microsoft.com/office/powerpoint/2010/main" val="178042990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WORKFILE BEST PRACTICES</a:t>
            </a:r>
          </a:p>
        </p:txBody>
      </p:sp>
      <p:sp>
        <p:nvSpPr>
          <p:cNvPr id="3" name="Content Placeholder 2"/>
          <p:cNvSpPr>
            <a:spLocks noGrp="1"/>
          </p:cNvSpPr>
          <p:nvPr>
            <p:ph idx="1"/>
          </p:nvPr>
        </p:nvSpPr>
        <p:spPr/>
        <p:txBody>
          <a:bodyPr>
            <a:normAutofit fontScale="40000" lnSpcReduction="20000"/>
          </a:bodyPr>
          <a:lstStyle/>
          <a:p>
            <a:pPr marL="342900" lvl="1">
              <a:buClr>
                <a:schemeClr val="accent1"/>
              </a:buClr>
            </a:pPr>
            <a:r>
              <a:rPr lang="en-US" sz="4600" dirty="0"/>
              <a:t>Other Information</a:t>
            </a:r>
          </a:p>
          <a:p>
            <a:pPr marL="742950" lvl="2"/>
            <a:r>
              <a:rPr lang="en-US" sz="4400" dirty="0"/>
              <a:t>All correspondence (including e-mails) with client</a:t>
            </a:r>
          </a:p>
          <a:p>
            <a:pPr marL="742950" lvl="2"/>
            <a:r>
              <a:rPr lang="en-US" sz="4400" dirty="0"/>
              <a:t>Rental and income information – how verified</a:t>
            </a:r>
          </a:p>
          <a:p>
            <a:pPr marL="742950" lvl="2"/>
            <a:r>
              <a:rPr lang="en-US" sz="4400" dirty="0"/>
              <a:t>Multiple photographs of property – interior and exterior</a:t>
            </a:r>
          </a:p>
          <a:p>
            <a:pPr marL="1200150" lvl="3"/>
            <a:r>
              <a:rPr lang="en-US" sz="4200" dirty="0"/>
              <a:t>Date your photographs or document date they were taken</a:t>
            </a:r>
          </a:p>
          <a:p>
            <a:pPr marL="1200150" lvl="3"/>
            <a:r>
              <a:rPr lang="en-US" sz="4200" dirty="0"/>
              <a:t>Notes on photographs – why is the photograph important</a:t>
            </a:r>
          </a:p>
          <a:p>
            <a:pPr marL="1200150" lvl="3"/>
            <a:r>
              <a:rPr lang="en-US" sz="4200" dirty="0"/>
              <a:t>Do they adequately show condition of property?</a:t>
            </a:r>
          </a:p>
          <a:p>
            <a:pPr marL="342900" lvl="1">
              <a:buClr>
                <a:schemeClr val="accent1"/>
              </a:buClr>
            </a:pPr>
            <a:endParaRPr lang="en-US" sz="4600" dirty="0"/>
          </a:p>
          <a:p>
            <a:pPr marL="742950" lvl="2"/>
            <a:endParaRPr lang="en-US" sz="4200" dirty="0"/>
          </a:p>
          <a:p>
            <a:pPr marL="982980" lvl="3">
              <a:buClr>
                <a:schemeClr val="accent1"/>
              </a:buClr>
            </a:pPr>
            <a:endParaRPr lang="en-US" sz="4200" dirty="0"/>
          </a:p>
          <a:p>
            <a:endParaRPr lang="en-US" dirty="0"/>
          </a:p>
        </p:txBody>
      </p:sp>
    </p:spTree>
    <p:extLst>
      <p:ext uri="{BB962C8B-B14F-4D97-AF65-F5344CB8AC3E}">
        <p14:creationId xmlns:p14="http://schemas.microsoft.com/office/powerpoint/2010/main" val="234294416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WORKFILE BEST PRACTICES</a:t>
            </a:r>
          </a:p>
        </p:txBody>
      </p:sp>
      <p:sp>
        <p:nvSpPr>
          <p:cNvPr id="3" name="Content Placeholder 2"/>
          <p:cNvSpPr>
            <a:spLocks noGrp="1"/>
          </p:cNvSpPr>
          <p:nvPr>
            <p:ph idx="1"/>
          </p:nvPr>
        </p:nvSpPr>
        <p:spPr/>
        <p:txBody>
          <a:bodyPr>
            <a:normAutofit fontScale="85000" lnSpcReduction="10000"/>
          </a:bodyPr>
          <a:lstStyle/>
          <a:p>
            <a:pPr marL="342900" lvl="1">
              <a:buClr>
                <a:schemeClr val="accent1"/>
              </a:buClr>
            </a:pPr>
            <a:r>
              <a:rPr lang="en-US" sz="4600" dirty="0"/>
              <a:t>Copies of building plans</a:t>
            </a:r>
          </a:p>
          <a:p>
            <a:pPr marL="342900" lvl="1">
              <a:buClr>
                <a:schemeClr val="accent1"/>
              </a:buClr>
            </a:pPr>
            <a:r>
              <a:rPr lang="en-US" sz="4600" dirty="0"/>
              <a:t>Website printouts – don’t rely on website storage</a:t>
            </a:r>
          </a:p>
          <a:p>
            <a:pPr marL="342900" lvl="1">
              <a:buClr>
                <a:schemeClr val="accent1"/>
              </a:buClr>
            </a:pPr>
            <a:r>
              <a:rPr lang="en-US" sz="4600" dirty="0"/>
              <a:t>Did you document the top 3 or 4 issues in the appraisal report?</a:t>
            </a:r>
          </a:p>
          <a:p>
            <a:pPr marL="342900" lvl="1">
              <a:buClr>
                <a:schemeClr val="accent1"/>
              </a:buClr>
            </a:pPr>
            <a:endParaRPr lang="en-US" sz="4600" dirty="0"/>
          </a:p>
          <a:p>
            <a:pPr marL="742950" lvl="2"/>
            <a:endParaRPr lang="en-US" sz="4200" dirty="0"/>
          </a:p>
          <a:p>
            <a:pPr marL="982980" lvl="3">
              <a:buClr>
                <a:schemeClr val="accent1"/>
              </a:buClr>
            </a:pPr>
            <a:endParaRPr lang="en-US" sz="4200" dirty="0"/>
          </a:p>
          <a:p>
            <a:endParaRPr lang="en-US" dirty="0"/>
          </a:p>
        </p:txBody>
      </p:sp>
    </p:spTree>
    <p:extLst>
      <p:ext uri="{BB962C8B-B14F-4D97-AF65-F5344CB8AC3E}">
        <p14:creationId xmlns:p14="http://schemas.microsoft.com/office/powerpoint/2010/main" val="155405135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WORKFILE – SAMPLE CASES</a:t>
            </a:r>
          </a:p>
        </p:txBody>
      </p:sp>
      <p:sp>
        <p:nvSpPr>
          <p:cNvPr id="3" name="Content Placeholder 2"/>
          <p:cNvSpPr>
            <a:spLocks noGrp="1"/>
          </p:cNvSpPr>
          <p:nvPr>
            <p:ph idx="1"/>
          </p:nvPr>
        </p:nvSpPr>
        <p:spPr/>
        <p:txBody>
          <a:bodyPr>
            <a:normAutofit fontScale="55000" lnSpcReduction="20000"/>
          </a:bodyPr>
          <a:lstStyle/>
          <a:p>
            <a:pPr marL="342900" lvl="1">
              <a:buClr>
                <a:schemeClr val="accent1"/>
              </a:buClr>
            </a:pPr>
            <a:r>
              <a:rPr lang="en-US" sz="4600" i="1" dirty="0"/>
              <a:t>Florida Division of Real Estate v. </a:t>
            </a:r>
            <a:r>
              <a:rPr lang="en-US" sz="4600" i="1" dirty="0" err="1"/>
              <a:t>Facendo</a:t>
            </a:r>
            <a:r>
              <a:rPr lang="en-US" sz="4600" dirty="0"/>
              <a:t>, 2010 WL 774676 (2010) – </a:t>
            </a:r>
            <a:r>
              <a:rPr lang="en-US" sz="4600" u="sng" dirty="0"/>
              <a:t>clear and convincing evidence standard</a:t>
            </a:r>
            <a:r>
              <a:rPr lang="en-US" sz="4600" dirty="0"/>
              <a:t>, appraiser failed to include FEMA map, Marshall &amp; Swift data for cost approach, original appraisal report (just kept corrected appraisal report) in </a:t>
            </a:r>
            <a:r>
              <a:rPr lang="en-US" sz="4600" dirty="0" err="1"/>
              <a:t>workfile</a:t>
            </a:r>
            <a:r>
              <a:rPr lang="en-US" sz="4600" dirty="0"/>
              <a:t> – but ALJ dismissed charges because Division did not use earlier version of USPAP in effect at time of appraisal during the hearing.</a:t>
            </a:r>
          </a:p>
          <a:p>
            <a:pPr marL="742950" lvl="2"/>
            <a:endParaRPr lang="en-US" sz="4400" dirty="0"/>
          </a:p>
          <a:p>
            <a:pPr marL="742950" lvl="2"/>
            <a:endParaRPr lang="en-US" sz="4200" dirty="0"/>
          </a:p>
          <a:p>
            <a:pPr marL="982980" lvl="3">
              <a:buClr>
                <a:schemeClr val="accent1"/>
              </a:buClr>
            </a:pPr>
            <a:endParaRPr lang="en-US" sz="4200" dirty="0"/>
          </a:p>
          <a:p>
            <a:endParaRPr lang="en-US" dirty="0"/>
          </a:p>
        </p:txBody>
      </p:sp>
    </p:spTree>
    <p:extLst>
      <p:ext uri="{BB962C8B-B14F-4D97-AF65-F5344CB8AC3E}">
        <p14:creationId xmlns:p14="http://schemas.microsoft.com/office/powerpoint/2010/main" val="97945277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WORKFILE – SAMPLE CASES</a:t>
            </a:r>
          </a:p>
        </p:txBody>
      </p:sp>
      <p:sp>
        <p:nvSpPr>
          <p:cNvPr id="3" name="Content Placeholder 2"/>
          <p:cNvSpPr>
            <a:spLocks noGrp="1"/>
          </p:cNvSpPr>
          <p:nvPr>
            <p:ph idx="1"/>
          </p:nvPr>
        </p:nvSpPr>
        <p:spPr/>
        <p:txBody>
          <a:bodyPr>
            <a:normAutofit fontScale="55000" lnSpcReduction="20000"/>
          </a:bodyPr>
          <a:lstStyle/>
          <a:p>
            <a:pPr marL="342900" lvl="1">
              <a:buClr>
                <a:schemeClr val="accent1"/>
              </a:buClr>
            </a:pPr>
            <a:r>
              <a:rPr lang="en-US" sz="4600" i="1" dirty="0"/>
              <a:t>Florida Division of Real Estate v. Catchpole</a:t>
            </a:r>
            <a:r>
              <a:rPr lang="en-US" sz="4600" dirty="0"/>
              <a:t>, 2010 WL 2033029  (2010) </a:t>
            </a:r>
            <a:r>
              <a:rPr lang="en-US" sz="4600" u="sng" dirty="0"/>
              <a:t>clear and convincing evidence standard</a:t>
            </a:r>
            <a:r>
              <a:rPr lang="en-US" sz="4600" dirty="0"/>
              <a:t>, Comparable sales data from Win2Data and Putnam County tax rolls printed off 4 years after the appraisal report completed; “While contemporaneous paper copies may not have been maintained of all the data, they were retrievable as reflected in the </a:t>
            </a:r>
            <a:r>
              <a:rPr lang="en-US" sz="4600" dirty="0" err="1"/>
              <a:t>workfiles</a:t>
            </a:r>
            <a:r>
              <a:rPr lang="en-US" sz="4600" dirty="0"/>
              <a:t>.”; ALJ dismissed charges. </a:t>
            </a:r>
            <a:endParaRPr lang="en-US" sz="4400" dirty="0"/>
          </a:p>
          <a:p>
            <a:pPr marL="742950" lvl="2"/>
            <a:endParaRPr lang="en-US" sz="4200" dirty="0"/>
          </a:p>
          <a:p>
            <a:pPr marL="982980" lvl="3">
              <a:buClr>
                <a:schemeClr val="accent1"/>
              </a:buClr>
            </a:pPr>
            <a:endParaRPr lang="en-US" sz="4200" dirty="0"/>
          </a:p>
          <a:p>
            <a:endParaRPr lang="en-US" dirty="0"/>
          </a:p>
        </p:txBody>
      </p:sp>
    </p:spTree>
    <p:extLst>
      <p:ext uri="{BB962C8B-B14F-4D97-AF65-F5344CB8AC3E}">
        <p14:creationId xmlns:p14="http://schemas.microsoft.com/office/powerpoint/2010/main" val="77486463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WORKFILE – SAMPLE CASES</a:t>
            </a:r>
          </a:p>
        </p:txBody>
      </p:sp>
      <p:sp>
        <p:nvSpPr>
          <p:cNvPr id="3" name="Content Placeholder 2"/>
          <p:cNvSpPr>
            <a:spLocks noGrp="1"/>
          </p:cNvSpPr>
          <p:nvPr>
            <p:ph idx="1"/>
          </p:nvPr>
        </p:nvSpPr>
        <p:spPr/>
        <p:txBody>
          <a:bodyPr>
            <a:normAutofit fontScale="62500" lnSpcReduction="20000"/>
          </a:bodyPr>
          <a:lstStyle/>
          <a:p>
            <a:pPr marL="342900" lvl="1">
              <a:buClr>
                <a:schemeClr val="accent1"/>
              </a:buClr>
            </a:pPr>
            <a:r>
              <a:rPr lang="en-US" sz="4600" i="1" dirty="0"/>
              <a:t>In the Matter of Shahab A. </a:t>
            </a:r>
            <a:r>
              <a:rPr lang="en-US" sz="4600" i="1" dirty="0" err="1"/>
              <a:t>Mehkri</a:t>
            </a:r>
            <a:r>
              <a:rPr lang="en-US" sz="4600" i="1" dirty="0"/>
              <a:t>, </a:t>
            </a:r>
            <a:r>
              <a:rPr lang="en-US" sz="4600" dirty="0"/>
              <a:t>Arizona State Board of Appraisal  2009 WL 10701199 (AZ Dept. Fin. Inst. 2009) – </a:t>
            </a:r>
            <a:r>
              <a:rPr lang="en-US" sz="4600" u="sng" dirty="0"/>
              <a:t>preponderance of evidence standard</a:t>
            </a:r>
            <a:r>
              <a:rPr lang="en-US" sz="4600" dirty="0"/>
              <a:t>, numerous USPAP violations including complete failure to keep any </a:t>
            </a:r>
            <a:r>
              <a:rPr lang="en-US" sz="4600" dirty="0" err="1"/>
              <a:t>workfile</a:t>
            </a:r>
            <a:r>
              <a:rPr lang="en-US" sz="4600" dirty="0"/>
              <a:t> for one of the appraisal reports, ALJ revoked license.</a:t>
            </a:r>
            <a:endParaRPr lang="en-US" sz="4200" dirty="0"/>
          </a:p>
          <a:p>
            <a:pPr marL="982980" lvl="3">
              <a:buClr>
                <a:schemeClr val="accent1"/>
              </a:buClr>
            </a:pPr>
            <a:endParaRPr lang="en-US" sz="4200" dirty="0"/>
          </a:p>
          <a:p>
            <a:endParaRPr lang="en-US" dirty="0"/>
          </a:p>
        </p:txBody>
      </p:sp>
    </p:spTree>
    <p:extLst>
      <p:ext uri="{BB962C8B-B14F-4D97-AF65-F5344CB8AC3E}">
        <p14:creationId xmlns:p14="http://schemas.microsoft.com/office/powerpoint/2010/main" val="308466566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WORKFILE FAQs/HYPOTHETICALS</a:t>
            </a:r>
          </a:p>
        </p:txBody>
      </p:sp>
      <p:sp>
        <p:nvSpPr>
          <p:cNvPr id="3" name="Content Placeholder 2"/>
          <p:cNvSpPr>
            <a:spLocks noGrp="1"/>
          </p:cNvSpPr>
          <p:nvPr>
            <p:ph idx="1"/>
          </p:nvPr>
        </p:nvSpPr>
        <p:spPr/>
        <p:txBody>
          <a:bodyPr>
            <a:normAutofit fontScale="55000" lnSpcReduction="20000"/>
          </a:bodyPr>
          <a:lstStyle/>
          <a:p>
            <a:pPr marL="342900" lvl="1">
              <a:buClr>
                <a:schemeClr val="accent1"/>
              </a:buClr>
            </a:pPr>
            <a:r>
              <a:rPr lang="en-US" sz="4600" dirty="0"/>
              <a:t>Copy of report -Do I have to keep exact copy of what I sent to client?</a:t>
            </a:r>
          </a:p>
          <a:p>
            <a:pPr marL="742950" lvl="2"/>
            <a:r>
              <a:rPr lang="en-US" sz="4400" dirty="0"/>
              <a:t>Yes– USPAP FAQ 81</a:t>
            </a:r>
          </a:p>
          <a:p>
            <a:pPr marL="742950" lvl="2"/>
            <a:r>
              <a:rPr lang="en-US" sz="4400" dirty="0"/>
              <a:t>Photocopy or electronic copy of whatever transmitted to client</a:t>
            </a:r>
          </a:p>
          <a:p>
            <a:pPr marL="742950" lvl="2"/>
            <a:r>
              <a:rPr lang="en-US" sz="4400" dirty="0"/>
              <a:t>Do I need to keep original signature?</a:t>
            </a:r>
          </a:p>
          <a:p>
            <a:pPr marL="1200150" lvl="3"/>
            <a:r>
              <a:rPr lang="en-US" sz="4200" dirty="0"/>
              <a:t>No - Copy of original signature is enough – a “true copy”  - USPAP FAQ 90</a:t>
            </a:r>
          </a:p>
          <a:p>
            <a:pPr marL="742950" lvl="2"/>
            <a:endParaRPr lang="en-US" sz="4400" dirty="0"/>
          </a:p>
          <a:p>
            <a:pPr marL="742950" lvl="2"/>
            <a:endParaRPr lang="en-US" sz="4200" dirty="0"/>
          </a:p>
          <a:p>
            <a:pPr marL="982980" lvl="3">
              <a:buClr>
                <a:schemeClr val="accent1"/>
              </a:buClr>
            </a:pPr>
            <a:endParaRPr lang="en-US" sz="4200" dirty="0"/>
          </a:p>
          <a:p>
            <a:endParaRPr lang="en-US" dirty="0"/>
          </a:p>
        </p:txBody>
      </p:sp>
    </p:spTree>
    <p:extLst>
      <p:ext uri="{BB962C8B-B14F-4D97-AF65-F5344CB8AC3E}">
        <p14:creationId xmlns:p14="http://schemas.microsoft.com/office/powerpoint/2010/main" val="387814775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WORKFILE FAQs/HYPOTHETICALS</a:t>
            </a:r>
          </a:p>
        </p:txBody>
      </p:sp>
      <p:sp>
        <p:nvSpPr>
          <p:cNvPr id="3" name="Content Placeholder 2"/>
          <p:cNvSpPr>
            <a:spLocks noGrp="1"/>
          </p:cNvSpPr>
          <p:nvPr>
            <p:ph idx="1"/>
          </p:nvPr>
        </p:nvSpPr>
        <p:spPr/>
        <p:txBody>
          <a:bodyPr>
            <a:normAutofit fontScale="92500" lnSpcReduction="10000"/>
          </a:bodyPr>
          <a:lstStyle/>
          <a:p>
            <a:pPr marL="342900" lvl="1">
              <a:buClr>
                <a:schemeClr val="accent1"/>
              </a:buClr>
            </a:pPr>
            <a:r>
              <a:rPr lang="en-US" sz="4600" dirty="0"/>
              <a:t>Appraisal Review - Do USPAP records retention rule still apply to appraisal review?</a:t>
            </a:r>
          </a:p>
          <a:p>
            <a:pPr marL="342900" lvl="1">
              <a:buClr>
                <a:schemeClr val="accent1"/>
              </a:buClr>
            </a:pPr>
            <a:r>
              <a:rPr lang="en-US" sz="4600" dirty="0"/>
              <a:t>		Yes – USPAP FAQ 82</a:t>
            </a:r>
          </a:p>
          <a:p>
            <a:pPr marL="1200150" lvl="3"/>
            <a:endParaRPr lang="en-US" sz="4200" dirty="0"/>
          </a:p>
          <a:p>
            <a:pPr marL="742950" lvl="2"/>
            <a:endParaRPr lang="en-US" sz="4400" dirty="0"/>
          </a:p>
          <a:p>
            <a:pPr marL="742950" lvl="2"/>
            <a:endParaRPr lang="en-US" sz="4200" dirty="0"/>
          </a:p>
          <a:p>
            <a:pPr marL="982980" lvl="3">
              <a:buClr>
                <a:schemeClr val="accent1"/>
              </a:buClr>
            </a:pPr>
            <a:endParaRPr lang="en-US" sz="4200" dirty="0"/>
          </a:p>
          <a:p>
            <a:endParaRPr lang="en-US" dirty="0"/>
          </a:p>
        </p:txBody>
      </p:sp>
    </p:spTree>
    <p:extLst>
      <p:ext uri="{BB962C8B-B14F-4D97-AF65-F5344CB8AC3E}">
        <p14:creationId xmlns:p14="http://schemas.microsoft.com/office/powerpoint/2010/main" val="188309349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WORKFILE FAQs/HYPOTHETICALS</a:t>
            </a:r>
          </a:p>
        </p:txBody>
      </p:sp>
      <p:sp>
        <p:nvSpPr>
          <p:cNvPr id="3" name="Content Placeholder 2"/>
          <p:cNvSpPr>
            <a:spLocks noGrp="1"/>
          </p:cNvSpPr>
          <p:nvPr>
            <p:ph idx="1"/>
          </p:nvPr>
        </p:nvSpPr>
        <p:spPr/>
        <p:txBody>
          <a:bodyPr>
            <a:normAutofit fontScale="92500" lnSpcReduction="10000"/>
          </a:bodyPr>
          <a:lstStyle/>
          <a:p>
            <a:pPr marL="342900" lvl="1">
              <a:buClr>
                <a:schemeClr val="accent1"/>
              </a:buClr>
            </a:pPr>
            <a:r>
              <a:rPr lang="en-US" sz="4600" dirty="0"/>
              <a:t>Can I destroy the </a:t>
            </a:r>
            <a:r>
              <a:rPr lang="en-US" sz="4600" dirty="0" err="1"/>
              <a:t>workfile</a:t>
            </a:r>
            <a:r>
              <a:rPr lang="en-US" sz="4600" dirty="0"/>
              <a:t> if client requests it before normal retention period expired?</a:t>
            </a:r>
          </a:p>
          <a:p>
            <a:pPr marL="742950" lvl="2"/>
            <a:r>
              <a:rPr lang="en-US" sz="4400" dirty="0"/>
              <a:t>No – USAPAP FAQ 83</a:t>
            </a:r>
          </a:p>
          <a:p>
            <a:pPr marL="1200150" lvl="3"/>
            <a:endParaRPr lang="en-US" sz="4200" dirty="0"/>
          </a:p>
          <a:p>
            <a:pPr marL="742950" lvl="2"/>
            <a:endParaRPr lang="en-US" sz="4400" dirty="0"/>
          </a:p>
          <a:p>
            <a:pPr marL="742950" lvl="2"/>
            <a:endParaRPr lang="en-US" sz="4200" dirty="0"/>
          </a:p>
          <a:p>
            <a:pPr marL="982980" lvl="3">
              <a:buClr>
                <a:schemeClr val="accent1"/>
              </a:buClr>
            </a:pPr>
            <a:endParaRPr lang="en-US" sz="4200" dirty="0"/>
          </a:p>
          <a:p>
            <a:endParaRPr lang="en-US" dirty="0"/>
          </a:p>
        </p:txBody>
      </p:sp>
    </p:spTree>
    <p:extLst>
      <p:ext uri="{BB962C8B-B14F-4D97-AF65-F5344CB8AC3E}">
        <p14:creationId xmlns:p14="http://schemas.microsoft.com/office/powerpoint/2010/main" val="6741047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WAS THE DATA ENCRYPTED?</a:t>
            </a:r>
          </a:p>
        </p:txBody>
      </p:sp>
      <p:sp>
        <p:nvSpPr>
          <p:cNvPr id="3" name="Content Placeholder 2"/>
          <p:cNvSpPr>
            <a:spLocks noGrp="1"/>
          </p:cNvSpPr>
          <p:nvPr>
            <p:ph idx="1"/>
          </p:nvPr>
        </p:nvSpPr>
        <p:spPr/>
        <p:txBody>
          <a:bodyPr>
            <a:normAutofit fontScale="70000" lnSpcReduction="20000"/>
          </a:bodyPr>
          <a:lstStyle/>
          <a:p>
            <a:pPr marL="342900" lvl="1">
              <a:buClr>
                <a:schemeClr val="accent1"/>
              </a:buClr>
            </a:pPr>
            <a:r>
              <a:rPr lang="en-US" sz="4600" dirty="0"/>
              <a:t>“Encrypted” means rendered unusable, unreadable, or indecipherable to an unauthorized person through a security technology or methodology generally accepted in the field of information security.</a:t>
            </a:r>
          </a:p>
          <a:p>
            <a:pPr marL="742950" lvl="2"/>
            <a:endParaRPr lang="en-US" sz="4200" dirty="0"/>
          </a:p>
          <a:p>
            <a:pPr marL="982980" lvl="3">
              <a:buClr>
                <a:schemeClr val="accent1"/>
              </a:buClr>
            </a:pPr>
            <a:endParaRPr lang="en-US" sz="4200" dirty="0"/>
          </a:p>
          <a:p>
            <a:endParaRPr lang="en-US" dirty="0"/>
          </a:p>
        </p:txBody>
      </p:sp>
    </p:spTree>
    <p:extLst>
      <p:ext uri="{BB962C8B-B14F-4D97-AF65-F5344CB8AC3E}">
        <p14:creationId xmlns:p14="http://schemas.microsoft.com/office/powerpoint/2010/main" val="16632464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WORKFILE FAQs/HYPOTHETICALS</a:t>
            </a:r>
          </a:p>
        </p:txBody>
      </p:sp>
      <p:sp>
        <p:nvSpPr>
          <p:cNvPr id="3" name="Content Placeholder 2"/>
          <p:cNvSpPr>
            <a:spLocks noGrp="1"/>
          </p:cNvSpPr>
          <p:nvPr>
            <p:ph idx="1"/>
          </p:nvPr>
        </p:nvSpPr>
        <p:spPr/>
        <p:txBody>
          <a:bodyPr>
            <a:normAutofit fontScale="77500" lnSpcReduction="20000"/>
          </a:bodyPr>
          <a:lstStyle/>
          <a:p>
            <a:pPr marL="342900" lvl="1">
              <a:buClr>
                <a:schemeClr val="accent1"/>
              </a:buClr>
            </a:pPr>
            <a:r>
              <a:rPr lang="en-US" sz="4600" dirty="0"/>
              <a:t>What if two appraisers work on same appraisal – do both have to keep the </a:t>
            </a:r>
            <a:r>
              <a:rPr lang="en-US" sz="4600" dirty="0" err="1"/>
              <a:t>workfile</a:t>
            </a:r>
            <a:r>
              <a:rPr lang="en-US" sz="4600" dirty="0"/>
              <a:t>?</a:t>
            </a:r>
          </a:p>
          <a:p>
            <a:pPr marL="742950" lvl="2"/>
            <a:r>
              <a:rPr lang="en-US" sz="4400" dirty="0"/>
              <a:t>No – USPAP FAQ 84 – But each appraiser must ensure retention, access and retrieval  - see the record keeping rule</a:t>
            </a:r>
          </a:p>
          <a:p>
            <a:pPr marL="1200150" lvl="3"/>
            <a:endParaRPr lang="en-US" sz="4200" dirty="0"/>
          </a:p>
          <a:p>
            <a:pPr marL="742950" lvl="2"/>
            <a:endParaRPr lang="en-US" sz="4400" dirty="0"/>
          </a:p>
          <a:p>
            <a:pPr marL="742950" lvl="2"/>
            <a:endParaRPr lang="en-US" sz="4200" dirty="0"/>
          </a:p>
          <a:p>
            <a:pPr marL="982980" lvl="3">
              <a:buClr>
                <a:schemeClr val="accent1"/>
              </a:buClr>
            </a:pPr>
            <a:endParaRPr lang="en-US" sz="4200" dirty="0"/>
          </a:p>
          <a:p>
            <a:endParaRPr lang="en-US" dirty="0"/>
          </a:p>
        </p:txBody>
      </p:sp>
    </p:spTree>
    <p:extLst>
      <p:ext uri="{BB962C8B-B14F-4D97-AF65-F5344CB8AC3E}">
        <p14:creationId xmlns:p14="http://schemas.microsoft.com/office/powerpoint/2010/main" val="256856566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WORKFILE FAQs/HYPOTHETICALS</a:t>
            </a:r>
          </a:p>
        </p:txBody>
      </p:sp>
      <p:sp>
        <p:nvSpPr>
          <p:cNvPr id="3" name="Content Placeholder 2"/>
          <p:cNvSpPr>
            <a:spLocks noGrp="1"/>
          </p:cNvSpPr>
          <p:nvPr>
            <p:ph idx="1"/>
          </p:nvPr>
        </p:nvSpPr>
        <p:spPr/>
        <p:txBody>
          <a:bodyPr>
            <a:normAutofit fontScale="62500" lnSpcReduction="20000"/>
          </a:bodyPr>
          <a:lstStyle/>
          <a:p>
            <a:pPr marL="342900" lvl="1">
              <a:buClr>
                <a:schemeClr val="accent1"/>
              </a:buClr>
            </a:pPr>
            <a:r>
              <a:rPr lang="en-US" sz="4600" dirty="0"/>
              <a:t>What if I give my </a:t>
            </a:r>
            <a:r>
              <a:rPr lang="en-US" sz="4600" dirty="0" err="1"/>
              <a:t>workfile</a:t>
            </a:r>
            <a:r>
              <a:rPr lang="en-US" sz="4600" dirty="0"/>
              <a:t> to an attorney for my deposition, etc.?</a:t>
            </a:r>
          </a:p>
          <a:p>
            <a:pPr marL="742950" lvl="2"/>
            <a:r>
              <a:rPr lang="en-US" sz="4400" dirty="0"/>
              <a:t>USPAP FAQ 85 – the appraiser is still responsible for rule compliance but can still comply if the third party fulfills the rule requirements</a:t>
            </a:r>
          </a:p>
          <a:p>
            <a:pPr marL="742950" lvl="2"/>
            <a:r>
              <a:rPr lang="en-US" sz="4400" dirty="0"/>
              <a:t>Better practice – make a copy before releasing</a:t>
            </a:r>
          </a:p>
          <a:p>
            <a:pPr marL="1200150" lvl="3"/>
            <a:endParaRPr lang="en-US" sz="4200" dirty="0"/>
          </a:p>
          <a:p>
            <a:pPr marL="742950" lvl="2"/>
            <a:endParaRPr lang="en-US" sz="4400" dirty="0"/>
          </a:p>
          <a:p>
            <a:pPr marL="742950" lvl="2"/>
            <a:endParaRPr lang="en-US" sz="4200" dirty="0"/>
          </a:p>
          <a:p>
            <a:pPr marL="982980" lvl="3">
              <a:buClr>
                <a:schemeClr val="accent1"/>
              </a:buClr>
            </a:pPr>
            <a:endParaRPr lang="en-US" sz="4200" dirty="0"/>
          </a:p>
          <a:p>
            <a:endParaRPr lang="en-US" dirty="0"/>
          </a:p>
        </p:txBody>
      </p:sp>
    </p:spTree>
    <p:extLst>
      <p:ext uri="{BB962C8B-B14F-4D97-AF65-F5344CB8AC3E}">
        <p14:creationId xmlns:p14="http://schemas.microsoft.com/office/powerpoint/2010/main" val="92206897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WORKFILE FAQs/HYPOTHETICALS</a:t>
            </a:r>
          </a:p>
        </p:txBody>
      </p:sp>
      <p:sp>
        <p:nvSpPr>
          <p:cNvPr id="3" name="Content Placeholder 2"/>
          <p:cNvSpPr>
            <a:spLocks noGrp="1"/>
          </p:cNvSpPr>
          <p:nvPr>
            <p:ph idx="1"/>
          </p:nvPr>
        </p:nvSpPr>
        <p:spPr/>
        <p:txBody>
          <a:bodyPr>
            <a:normAutofit fontScale="92500" lnSpcReduction="10000"/>
          </a:bodyPr>
          <a:lstStyle/>
          <a:p>
            <a:pPr marL="342900" lvl="1">
              <a:buClr>
                <a:schemeClr val="accent1"/>
              </a:buClr>
            </a:pPr>
            <a:r>
              <a:rPr lang="en-US" sz="4600" dirty="0"/>
              <a:t>Do I have to keep transcript of my testimony in the </a:t>
            </a:r>
            <a:r>
              <a:rPr lang="en-US" sz="4600" dirty="0" err="1"/>
              <a:t>workfile</a:t>
            </a:r>
            <a:r>
              <a:rPr lang="en-US" sz="4600" dirty="0"/>
              <a:t> even if there was a written report?</a:t>
            </a:r>
          </a:p>
          <a:p>
            <a:pPr marL="742950" lvl="2"/>
            <a:r>
              <a:rPr lang="en-US" sz="4400" dirty="0"/>
              <a:t>Yes – USPAP FAQ 93</a:t>
            </a:r>
          </a:p>
          <a:p>
            <a:pPr marL="1200150" lvl="3"/>
            <a:endParaRPr lang="en-US" sz="4200" dirty="0"/>
          </a:p>
          <a:p>
            <a:pPr marL="742950" lvl="2"/>
            <a:endParaRPr lang="en-US" sz="4400" dirty="0"/>
          </a:p>
          <a:p>
            <a:pPr marL="742950" lvl="2"/>
            <a:endParaRPr lang="en-US" sz="4200" dirty="0"/>
          </a:p>
          <a:p>
            <a:pPr marL="982980" lvl="3">
              <a:buClr>
                <a:schemeClr val="accent1"/>
              </a:buClr>
            </a:pPr>
            <a:endParaRPr lang="en-US" sz="4200" dirty="0"/>
          </a:p>
          <a:p>
            <a:endParaRPr lang="en-US" dirty="0"/>
          </a:p>
        </p:txBody>
      </p:sp>
    </p:spTree>
    <p:extLst>
      <p:ext uri="{BB962C8B-B14F-4D97-AF65-F5344CB8AC3E}">
        <p14:creationId xmlns:p14="http://schemas.microsoft.com/office/powerpoint/2010/main" val="119223278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WORKFILE FAQs/HYPOTHETICALS</a:t>
            </a:r>
          </a:p>
        </p:txBody>
      </p:sp>
      <p:sp>
        <p:nvSpPr>
          <p:cNvPr id="3" name="Content Placeholder 2"/>
          <p:cNvSpPr>
            <a:spLocks noGrp="1"/>
          </p:cNvSpPr>
          <p:nvPr>
            <p:ph idx="1"/>
          </p:nvPr>
        </p:nvSpPr>
        <p:spPr/>
        <p:txBody>
          <a:bodyPr>
            <a:normAutofit fontScale="77500" lnSpcReduction="20000"/>
          </a:bodyPr>
          <a:lstStyle/>
          <a:p>
            <a:pPr marL="342900" lvl="1">
              <a:buClr>
                <a:schemeClr val="accent1"/>
              </a:buClr>
            </a:pPr>
            <a:r>
              <a:rPr lang="en-US" sz="4600" dirty="0"/>
              <a:t>Can I make/assemble the </a:t>
            </a:r>
            <a:r>
              <a:rPr lang="en-US" sz="4600" dirty="0" err="1"/>
              <a:t>workfile</a:t>
            </a:r>
            <a:r>
              <a:rPr lang="en-US" sz="4600" dirty="0"/>
              <a:t> after the appraisal is done?</a:t>
            </a:r>
          </a:p>
          <a:p>
            <a:pPr marL="742950" lvl="2"/>
            <a:r>
              <a:rPr lang="en-US" sz="4400" dirty="0"/>
              <a:t>Maybe - USPAP FAQ 91 – the data must exist prior to report and its location must be referred to in the work file</a:t>
            </a:r>
          </a:p>
          <a:p>
            <a:pPr marL="342900" lvl="1">
              <a:buClr>
                <a:schemeClr val="accent1"/>
              </a:buClr>
            </a:pPr>
            <a:endParaRPr lang="en-US" sz="4600" dirty="0"/>
          </a:p>
          <a:p>
            <a:pPr marL="1200150" lvl="3"/>
            <a:endParaRPr lang="en-US" sz="4200" dirty="0"/>
          </a:p>
          <a:p>
            <a:pPr marL="742950" lvl="2"/>
            <a:endParaRPr lang="en-US" sz="4400" dirty="0"/>
          </a:p>
          <a:p>
            <a:pPr marL="742950" lvl="2"/>
            <a:endParaRPr lang="en-US" sz="4200" dirty="0"/>
          </a:p>
          <a:p>
            <a:pPr marL="982980" lvl="3">
              <a:buClr>
                <a:schemeClr val="accent1"/>
              </a:buClr>
            </a:pPr>
            <a:endParaRPr lang="en-US" sz="4200" dirty="0"/>
          </a:p>
          <a:p>
            <a:endParaRPr lang="en-US" dirty="0"/>
          </a:p>
        </p:txBody>
      </p:sp>
    </p:spTree>
    <p:extLst>
      <p:ext uri="{BB962C8B-B14F-4D97-AF65-F5344CB8AC3E}">
        <p14:creationId xmlns:p14="http://schemas.microsoft.com/office/powerpoint/2010/main" val="326682265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CONCLUSION</a:t>
            </a:r>
          </a:p>
        </p:txBody>
      </p:sp>
      <p:sp>
        <p:nvSpPr>
          <p:cNvPr id="3" name="Content Placeholder 2"/>
          <p:cNvSpPr>
            <a:spLocks noGrp="1"/>
          </p:cNvSpPr>
          <p:nvPr>
            <p:ph idx="1"/>
          </p:nvPr>
        </p:nvSpPr>
        <p:spPr>
          <a:xfrm>
            <a:off x="457200" y="1752601"/>
            <a:ext cx="8229600" cy="1371600"/>
          </a:xfrm>
        </p:spPr>
        <p:txBody>
          <a:bodyPr>
            <a:noAutofit/>
          </a:bodyPr>
          <a:lstStyle/>
          <a:p>
            <a:r>
              <a:rPr lang="en-US" sz="3600" dirty="0"/>
              <a:t>Comments or Questions?</a:t>
            </a:r>
          </a:p>
        </p:txBody>
      </p:sp>
      <p:sp>
        <p:nvSpPr>
          <p:cNvPr id="4" name="TextBox 3"/>
          <p:cNvSpPr txBox="1"/>
          <p:nvPr/>
        </p:nvSpPr>
        <p:spPr>
          <a:xfrm>
            <a:off x="3505200" y="4343400"/>
            <a:ext cx="5029200" cy="2031325"/>
          </a:xfrm>
          <a:prstGeom prst="rect">
            <a:avLst/>
          </a:prstGeom>
          <a:noFill/>
        </p:spPr>
        <p:txBody>
          <a:bodyPr wrap="square" rtlCol="0">
            <a:spAutoFit/>
          </a:bodyPr>
          <a:lstStyle/>
          <a:p>
            <a:r>
              <a:rPr lang="en-US" dirty="0">
                <a:solidFill>
                  <a:srgbClr val="C00000"/>
                </a:solidFill>
              </a:rPr>
              <a:t>Presented by Michael R. McCormick, Esq.</a:t>
            </a:r>
          </a:p>
          <a:p>
            <a:r>
              <a:rPr lang="en-US" dirty="0">
                <a:solidFill>
                  <a:srgbClr val="C00000"/>
                </a:solidFill>
              </a:rPr>
              <a:t>Montgomery, Little &amp; </a:t>
            </a:r>
            <a:r>
              <a:rPr lang="en-US" dirty="0" err="1">
                <a:solidFill>
                  <a:srgbClr val="C00000"/>
                </a:solidFill>
              </a:rPr>
              <a:t>Soran</a:t>
            </a:r>
            <a:r>
              <a:rPr lang="en-US" dirty="0">
                <a:solidFill>
                  <a:srgbClr val="C00000"/>
                </a:solidFill>
              </a:rPr>
              <a:t>, P.C.</a:t>
            </a:r>
          </a:p>
          <a:p>
            <a:r>
              <a:rPr lang="en-US" dirty="0">
                <a:solidFill>
                  <a:srgbClr val="C00000"/>
                </a:solidFill>
              </a:rPr>
              <a:t>5445 DTC Parkway, Suite 800</a:t>
            </a:r>
          </a:p>
          <a:p>
            <a:r>
              <a:rPr lang="en-US" dirty="0">
                <a:solidFill>
                  <a:srgbClr val="C00000"/>
                </a:solidFill>
              </a:rPr>
              <a:t>Greenwood Village, CO 80111</a:t>
            </a:r>
          </a:p>
          <a:p>
            <a:r>
              <a:rPr lang="en-US" dirty="0">
                <a:solidFill>
                  <a:srgbClr val="C00000"/>
                </a:solidFill>
              </a:rPr>
              <a:t>(303) 773-8100</a:t>
            </a:r>
          </a:p>
          <a:p>
            <a:r>
              <a:rPr lang="en-US" dirty="0">
                <a:solidFill>
                  <a:srgbClr val="C00000"/>
                </a:solidFill>
              </a:rPr>
              <a:t>mmccormick@montgomerylittle.com</a:t>
            </a:r>
          </a:p>
          <a:p>
            <a:endParaRPr lang="en-US" dirty="0"/>
          </a:p>
        </p:txBody>
      </p:sp>
      <p:pic>
        <p:nvPicPr>
          <p:cNvPr id="6" name="Picture 5">
            <a:extLst>
              <a:ext uri="{FF2B5EF4-FFF2-40B4-BE49-F238E27FC236}">
                <a16:creationId xmlns:a16="http://schemas.microsoft.com/office/drawing/2014/main" id="{90DF7D9B-414E-43C0-830E-4AF4AC1F244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4400" y="4572000"/>
            <a:ext cx="2171700" cy="981075"/>
          </a:xfrm>
          <a:prstGeom prst="rect">
            <a:avLst/>
          </a:prstGeom>
        </p:spPr>
      </p:pic>
    </p:spTree>
    <p:extLst>
      <p:ext uri="{BB962C8B-B14F-4D97-AF65-F5344CB8AC3E}">
        <p14:creationId xmlns:p14="http://schemas.microsoft.com/office/powerpoint/2010/main" val="36304973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EE4537-3541-4633-B7EA-40D9D457FE8F}"/>
              </a:ext>
            </a:extLst>
          </p:cNvPr>
          <p:cNvSpPr>
            <a:spLocks noGrp="1"/>
          </p:cNvSpPr>
          <p:nvPr>
            <p:ph type="title"/>
          </p:nvPr>
        </p:nvSpPr>
        <p:spPr/>
        <p:txBody>
          <a:bodyPr>
            <a:normAutofit/>
          </a:bodyPr>
          <a:lstStyle/>
          <a:p>
            <a:r>
              <a:rPr lang="en-US" dirty="0"/>
              <a:t>About the Presenter</a:t>
            </a:r>
          </a:p>
        </p:txBody>
      </p:sp>
      <p:pic>
        <p:nvPicPr>
          <p:cNvPr id="6" name="Content Placeholder 5">
            <a:extLst>
              <a:ext uri="{FF2B5EF4-FFF2-40B4-BE49-F238E27FC236}">
                <a16:creationId xmlns:a16="http://schemas.microsoft.com/office/drawing/2014/main" id="{43AFD0BC-452B-4DC1-8064-FF10D97D9CAB}"/>
              </a:ext>
            </a:extLst>
          </p:cNvPr>
          <p:cNvPicPr>
            <a:picLocks noGrp="1" noChangeAspect="1"/>
          </p:cNvPicPr>
          <p:nvPr>
            <p:ph sz="half" idx="1"/>
          </p:nvPr>
        </p:nvPicPr>
        <p:blipFill>
          <a:blip r:embed="rId2" cstate="print">
            <a:extLst>
              <a:ext uri="{28A0092B-C50C-407E-A947-70E740481C1C}">
                <a14:useLocalDpi xmlns:a14="http://schemas.microsoft.com/office/drawing/2010/main" val="0"/>
              </a:ext>
            </a:extLst>
          </a:blip>
          <a:stretch>
            <a:fillRect/>
          </a:stretch>
        </p:blipFill>
        <p:spPr>
          <a:xfrm>
            <a:off x="1526010" y="2724151"/>
            <a:ext cx="2171700" cy="3257550"/>
          </a:xfrm>
        </p:spPr>
      </p:pic>
      <p:sp>
        <p:nvSpPr>
          <p:cNvPr id="4" name="Content Placeholder 3">
            <a:extLst>
              <a:ext uri="{FF2B5EF4-FFF2-40B4-BE49-F238E27FC236}">
                <a16:creationId xmlns:a16="http://schemas.microsoft.com/office/drawing/2014/main" id="{90B9C048-307A-41D6-AEB8-814C811E524B}"/>
              </a:ext>
            </a:extLst>
          </p:cNvPr>
          <p:cNvSpPr>
            <a:spLocks noGrp="1"/>
          </p:cNvSpPr>
          <p:nvPr>
            <p:ph sz="half" idx="2"/>
          </p:nvPr>
        </p:nvSpPr>
        <p:spPr>
          <a:xfrm>
            <a:off x="3783457" y="1752600"/>
            <a:ext cx="3088110" cy="3880773"/>
          </a:xfrm>
        </p:spPr>
        <p:txBody>
          <a:bodyPr>
            <a:normAutofit lnSpcReduction="10000"/>
          </a:bodyPr>
          <a:lstStyle/>
          <a:p>
            <a:r>
              <a:rPr lang="en-US" dirty="0"/>
              <a:t>Michael McCormick defends professionals including attorneys, appraisers, and real estate brokers against professional liability, malpractice, and disciplinary actions in state and federal courts.  Michael is a member of the Colorado Bar Association’s Professional Liability Committee for Lawyers.  </a:t>
            </a:r>
          </a:p>
          <a:p>
            <a:endParaRPr lang="en-US" dirty="0"/>
          </a:p>
        </p:txBody>
      </p:sp>
      <p:pic>
        <p:nvPicPr>
          <p:cNvPr id="8" name="Picture 7">
            <a:extLst>
              <a:ext uri="{FF2B5EF4-FFF2-40B4-BE49-F238E27FC236}">
                <a16:creationId xmlns:a16="http://schemas.microsoft.com/office/drawing/2014/main" id="{C4F41339-4690-4152-AEE1-A9D28ED402E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2000" y="1524000"/>
            <a:ext cx="2171700" cy="981075"/>
          </a:xfrm>
          <a:prstGeom prst="rect">
            <a:avLst/>
          </a:prstGeom>
        </p:spPr>
      </p:pic>
    </p:spTree>
    <p:extLst>
      <p:ext uri="{BB962C8B-B14F-4D97-AF65-F5344CB8AC3E}">
        <p14:creationId xmlns:p14="http://schemas.microsoft.com/office/powerpoint/2010/main" val="8279929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ARE YOU A COVERED ENTITY?</a:t>
            </a:r>
          </a:p>
        </p:txBody>
      </p:sp>
      <p:sp>
        <p:nvSpPr>
          <p:cNvPr id="3" name="Content Placeholder 2"/>
          <p:cNvSpPr>
            <a:spLocks noGrp="1"/>
          </p:cNvSpPr>
          <p:nvPr>
            <p:ph idx="1"/>
          </p:nvPr>
        </p:nvSpPr>
        <p:spPr/>
        <p:txBody>
          <a:bodyPr>
            <a:normAutofit fontScale="92500" lnSpcReduction="10000"/>
          </a:bodyPr>
          <a:lstStyle/>
          <a:p>
            <a:pPr marL="342900" lvl="1">
              <a:buClr>
                <a:schemeClr val="accent1"/>
              </a:buClr>
            </a:pPr>
            <a:r>
              <a:rPr lang="en-US" sz="4600" dirty="0"/>
              <a:t>Persons that maintain, own or license personal identifying information in course of person’s business vocation or occupation</a:t>
            </a:r>
            <a:endParaRPr lang="en-US" sz="4200" dirty="0"/>
          </a:p>
          <a:p>
            <a:pPr marL="982980" lvl="3">
              <a:buClr>
                <a:schemeClr val="accent1"/>
              </a:buClr>
            </a:pPr>
            <a:endParaRPr lang="en-US" sz="4200" dirty="0"/>
          </a:p>
          <a:p>
            <a:endParaRPr lang="en-US" dirty="0"/>
          </a:p>
        </p:txBody>
      </p:sp>
    </p:spTree>
    <p:extLst>
      <p:ext uri="{BB962C8B-B14F-4D97-AF65-F5344CB8AC3E}">
        <p14:creationId xmlns:p14="http://schemas.microsoft.com/office/powerpoint/2010/main" val="34640961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INVESTIGATION</a:t>
            </a:r>
          </a:p>
        </p:txBody>
      </p:sp>
      <p:sp>
        <p:nvSpPr>
          <p:cNvPr id="3" name="Content Placeholder 2"/>
          <p:cNvSpPr>
            <a:spLocks noGrp="1"/>
          </p:cNvSpPr>
          <p:nvPr>
            <p:ph idx="1"/>
          </p:nvPr>
        </p:nvSpPr>
        <p:spPr/>
        <p:txBody>
          <a:bodyPr>
            <a:normAutofit fontScale="55000" lnSpcReduction="20000"/>
          </a:bodyPr>
          <a:lstStyle/>
          <a:p>
            <a:pPr marL="342900" lvl="1">
              <a:buClr>
                <a:schemeClr val="accent1"/>
              </a:buClr>
            </a:pPr>
            <a:r>
              <a:rPr lang="en-US" sz="4600" dirty="0"/>
              <a:t>If security breach may have occurred</a:t>
            </a:r>
          </a:p>
          <a:p>
            <a:pPr marL="742950" lvl="2"/>
            <a:r>
              <a:rPr lang="en-US" sz="4400" dirty="0"/>
              <a:t>must conduct prompt good faith investigation to determine likelihood personal information has been or will be misused</a:t>
            </a:r>
          </a:p>
          <a:p>
            <a:pPr marL="742950" lvl="2"/>
            <a:r>
              <a:rPr lang="en-US" sz="4400" dirty="0"/>
              <a:t>If security breach has not occurred and not reasonably likely to occur then notice not required</a:t>
            </a:r>
          </a:p>
          <a:p>
            <a:pPr marL="742950" lvl="2"/>
            <a:r>
              <a:rPr lang="en-US" sz="4400" dirty="0"/>
              <a:t>If security breach has occurred or is likely to occur then must give notice</a:t>
            </a:r>
          </a:p>
          <a:p>
            <a:pPr marL="57150" lvl="1" indent="0">
              <a:buClr>
                <a:schemeClr val="accent1"/>
              </a:buClr>
              <a:buNone/>
            </a:pPr>
            <a:endParaRPr lang="en-US" sz="4600" dirty="0"/>
          </a:p>
          <a:p>
            <a:pPr marL="742950" lvl="2"/>
            <a:endParaRPr lang="en-US" sz="4200" dirty="0"/>
          </a:p>
          <a:p>
            <a:pPr marL="982980" lvl="3">
              <a:buClr>
                <a:schemeClr val="accent1"/>
              </a:buClr>
            </a:pPr>
            <a:endParaRPr lang="en-US" sz="4200" dirty="0"/>
          </a:p>
          <a:p>
            <a:endParaRPr lang="en-US" dirty="0"/>
          </a:p>
        </p:txBody>
      </p:sp>
    </p:spTree>
    <p:extLst>
      <p:ext uri="{BB962C8B-B14F-4D97-AF65-F5344CB8AC3E}">
        <p14:creationId xmlns:p14="http://schemas.microsoft.com/office/powerpoint/2010/main" val="213081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NOTICE</a:t>
            </a:r>
          </a:p>
        </p:txBody>
      </p:sp>
      <p:sp>
        <p:nvSpPr>
          <p:cNvPr id="3" name="Content Placeholder 2"/>
          <p:cNvSpPr>
            <a:spLocks noGrp="1"/>
          </p:cNvSpPr>
          <p:nvPr>
            <p:ph idx="1"/>
          </p:nvPr>
        </p:nvSpPr>
        <p:spPr/>
        <p:txBody>
          <a:bodyPr>
            <a:normAutofit fontScale="70000" lnSpcReduction="20000"/>
          </a:bodyPr>
          <a:lstStyle/>
          <a:p>
            <a:pPr marL="342900" lvl="1">
              <a:buClr>
                <a:schemeClr val="accent1"/>
              </a:buClr>
            </a:pPr>
            <a:r>
              <a:rPr lang="en-US" sz="4600" dirty="0"/>
              <a:t>Must notify consumers of breach within 30 days</a:t>
            </a:r>
          </a:p>
          <a:p>
            <a:pPr marL="742950" lvl="2"/>
            <a:r>
              <a:rPr lang="en-US" sz="4400" dirty="0"/>
              <a:t>Contents of notice</a:t>
            </a:r>
          </a:p>
          <a:p>
            <a:pPr marL="1200150" lvl="3"/>
            <a:r>
              <a:rPr lang="en-US" sz="4200" dirty="0"/>
              <a:t>Date of breach</a:t>
            </a:r>
          </a:p>
          <a:p>
            <a:pPr marL="1200150" lvl="3"/>
            <a:r>
              <a:rPr lang="en-US" sz="4200" dirty="0"/>
              <a:t>Description of information breached</a:t>
            </a:r>
          </a:p>
          <a:p>
            <a:pPr marL="1200150" lvl="3"/>
            <a:r>
              <a:rPr lang="en-US" sz="4200" dirty="0"/>
              <a:t>See the Act for detailed requirements</a:t>
            </a:r>
          </a:p>
          <a:p>
            <a:pPr marL="342900" lvl="1">
              <a:buClr>
                <a:schemeClr val="accent1"/>
              </a:buClr>
            </a:pPr>
            <a:endParaRPr lang="en-US" sz="4600" dirty="0"/>
          </a:p>
          <a:p>
            <a:pPr marL="742950" lvl="2"/>
            <a:endParaRPr lang="en-US" sz="4200" dirty="0"/>
          </a:p>
          <a:p>
            <a:pPr marL="982980" lvl="3">
              <a:buClr>
                <a:schemeClr val="accent1"/>
              </a:buClr>
            </a:pPr>
            <a:endParaRPr lang="en-US" sz="4200" dirty="0"/>
          </a:p>
          <a:p>
            <a:endParaRPr lang="en-US" dirty="0"/>
          </a:p>
        </p:txBody>
      </p:sp>
    </p:spTree>
    <p:extLst>
      <p:ext uri="{BB962C8B-B14F-4D97-AF65-F5344CB8AC3E}">
        <p14:creationId xmlns:p14="http://schemas.microsoft.com/office/powerpoint/2010/main" val="37761956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NOTICE CONTINUED</a:t>
            </a:r>
          </a:p>
        </p:txBody>
      </p:sp>
      <p:sp>
        <p:nvSpPr>
          <p:cNvPr id="3" name="Content Placeholder 2"/>
          <p:cNvSpPr>
            <a:spLocks noGrp="1"/>
          </p:cNvSpPr>
          <p:nvPr>
            <p:ph idx="1"/>
          </p:nvPr>
        </p:nvSpPr>
        <p:spPr/>
        <p:txBody>
          <a:bodyPr>
            <a:normAutofit fontScale="70000" lnSpcReduction="20000"/>
          </a:bodyPr>
          <a:lstStyle/>
          <a:p>
            <a:pPr marL="342900" lvl="1">
              <a:buClr>
                <a:schemeClr val="accent1"/>
              </a:buClr>
            </a:pPr>
            <a:r>
              <a:rPr lang="en-US" sz="4600" dirty="0"/>
              <a:t>Notice to Colorado AG required if involved 500 or more residents</a:t>
            </a:r>
          </a:p>
          <a:p>
            <a:pPr marL="742950" lvl="2"/>
            <a:r>
              <a:rPr lang="en-US" sz="4400" dirty="0"/>
              <a:t>AG can sue on behalf of Colorado residents/consumers</a:t>
            </a:r>
          </a:p>
          <a:p>
            <a:pPr marL="742950" lvl="2"/>
            <a:r>
              <a:rPr lang="en-US" sz="4400" dirty="0"/>
              <a:t>AG can even file criminal charges if requested by DA or Governor</a:t>
            </a:r>
          </a:p>
          <a:p>
            <a:pPr marL="342900" lvl="1">
              <a:buClr>
                <a:schemeClr val="accent1"/>
              </a:buClr>
            </a:pPr>
            <a:endParaRPr lang="en-US" sz="4600" dirty="0"/>
          </a:p>
          <a:p>
            <a:pPr marL="742950" lvl="2"/>
            <a:endParaRPr lang="en-US" sz="4200" dirty="0"/>
          </a:p>
          <a:p>
            <a:pPr marL="982980" lvl="3">
              <a:buClr>
                <a:schemeClr val="accent1"/>
              </a:buClr>
            </a:pPr>
            <a:endParaRPr lang="en-US" sz="4200" dirty="0"/>
          </a:p>
          <a:p>
            <a:endParaRPr lang="en-US" dirty="0"/>
          </a:p>
        </p:txBody>
      </p:sp>
    </p:spTree>
    <p:extLst>
      <p:ext uri="{BB962C8B-B14F-4D97-AF65-F5344CB8AC3E}">
        <p14:creationId xmlns:p14="http://schemas.microsoft.com/office/powerpoint/2010/main" val="24834760"/>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2108</TotalTime>
  <Words>2294</Words>
  <Application>Microsoft Office PowerPoint</Application>
  <PresentationFormat>On-screen Show (4:3)</PresentationFormat>
  <Paragraphs>290</Paragraphs>
  <Slides>55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55</vt:i4>
      </vt:variant>
    </vt:vector>
  </HeadingPairs>
  <TitlesOfParts>
    <vt:vector size="60" baseType="lpstr">
      <vt:lpstr>Arial</vt:lpstr>
      <vt:lpstr>Calibri</vt:lpstr>
      <vt:lpstr>Trebuchet MS</vt:lpstr>
      <vt:lpstr>Wingdings 3</vt:lpstr>
      <vt:lpstr>Facet</vt:lpstr>
      <vt:lpstr>CYBER SECURITY LAW, WIRE FRAUD &amp; BEST PRACTICES APPRAISER WORKFILES – WHAT DOES USPAP REQUIRE?</vt:lpstr>
      <vt:lpstr>INTRODUCTION &amp; TOPICS COVERED</vt:lpstr>
      <vt:lpstr>WHAT IS PII</vt:lpstr>
      <vt:lpstr>WAS THERE A BREACH</vt:lpstr>
      <vt:lpstr>WAS THE DATA ENCRYPTED?</vt:lpstr>
      <vt:lpstr>ARE YOU A COVERED ENTITY?</vt:lpstr>
      <vt:lpstr>INVESTIGATION</vt:lpstr>
      <vt:lpstr>NOTICE</vt:lpstr>
      <vt:lpstr>NOTICE CONTINUED</vt:lpstr>
      <vt:lpstr>PROTECTION OF PII</vt:lpstr>
      <vt:lpstr>THIRD PARTY SERVICE PROVIDERS</vt:lpstr>
      <vt:lpstr>WRITTEN DISPOSAL POLICY</vt:lpstr>
      <vt:lpstr>TAKEAWAYS – NEW COLORADO CYBER SECURITY LAW</vt:lpstr>
      <vt:lpstr>OTHER CYBER SECURITY LAW</vt:lpstr>
      <vt:lpstr>Federal Gramm-Leach-Bliley Act (GLB)</vt:lpstr>
      <vt:lpstr>Federal Gramm-Leach-Bliley Act (GLB)</vt:lpstr>
      <vt:lpstr>Federal Gramm-Leach-Bliley Act (GLB)</vt:lpstr>
      <vt:lpstr>Federal Gramm-Leach-Bliley Act (GLB)</vt:lpstr>
      <vt:lpstr>WIRE FRAUD</vt:lpstr>
      <vt:lpstr>WIRE FRAUD</vt:lpstr>
      <vt:lpstr>SAMPLE SCHEME</vt:lpstr>
      <vt:lpstr>BEST PRACTICES – WIRE FRAUD</vt:lpstr>
      <vt:lpstr>BEST PRACTICES – WIRE FRAUD</vt:lpstr>
      <vt:lpstr>BEST PRACTICES – WIRE FRAUD</vt:lpstr>
      <vt:lpstr>APPRAISER WORKFILES</vt:lpstr>
      <vt:lpstr>APPRAISER WORKFILES</vt:lpstr>
      <vt:lpstr>APPRAISER WORKFILES</vt:lpstr>
      <vt:lpstr>APPRAISER WORKFILES</vt:lpstr>
      <vt:lpstr>RECORD KEEPING RULE</vt:lpstr>
      <vt:lpstr>USPAP Record Keeping Rule</vt:lpstr>
      <vt:lpstr>USPAP Record Keeping Rule</vt:lpstr>
      <vt:lpstr>Workfile</vt:lpstr>
      <vt:lpstr>Workfile</vt:lpstr>
      <vt:lpstr>RETENTION/DISPOSAL</vt:lpstr>
      <vt:lpstr>RETENTION/DISPOSAL</vt:lpstr>
      <vt:lpstr>RETENTION/DISPOSAL</vt:lpstr>
      <vt:lpstr>RETENTION/DISPOSAL</vt:lpstr>
      <vt:lpstr>WORKFILE BEST PRACTICES</vt:lpstr>
      <vt:lpstr>WORKFILE BEST PRACTICES</vt:lpstr>
      <vt:lpstr>WORKFILE BEST PRACTICES</vt:lpstr>
      <vt:lpstr>WORKFILE BEST PRACTICES</vt:lpstr>
      <vt:lpstr>WORKFILE BEST PRACTICES</vt:lpstr>
      <vt:lpstr>WORKFILE BEST PRACTICES</vt:lpstr>
      <vt:lpstr>WORKFILE – SAMPLE CASES</vt:lpstr>
      <vt:lpstr>WORKFILE – SAMPLE CASES</vt:lpstr>
      <vt:lpstr>WORKFILE – SAMPLE CASES</vt:lpstr>
      <vt:lpstr>WORKFILE FAQs/HYPOTHETICALS</vt:lpstr>
      <vt:lpstr>WORKFILE FAQs/HYPOTHETICALS</vt:lpstr>
      <vt:lpstr>WORKFILE FAQs/HYPOTHETICALS</vt:lpstr>
      <vt:lpstr>WORKFILE FAQs/HYPOTHETICALS</vt:lpstr>
      <vt:lpstr>WORKFILE FAQs/HYPOTHETICALS</vt:lpstr>
      <vt:lpstr>WORKFILE FAQs/HYPOTHETICALS</vt:lpstr>
      <vt:lpstr>WORKFILE FAQs/HYPOTHETICALS</vt:lpstr>
      <vt:lpstr>CONCLUSION</vt:lpstr>
      <vt:lpstr>About the Presenter</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Preparing for a Pending Acquisition</dc:title>
  <dc:creator>Michael McCormick</dc:creator>
  <cp:lastModifiedBy>mmccormick</cp:lastModifiedBy>
  <cp:revision>232</cp:revision>
  <cp:lastPrinted>2018-06-11T23:27:50Z</cp:lastPrinted>
  <dcterms:created xsi:type="dcterms:W3CDTF">2012-07-31T18:41:39Z</dcterms:created>
  <dcterms:modified xsi:type="dcterms:W3CDTF">2019-06-11T00:06:38Z</dcterms:modified>
</cp:coreProperties>
</file>