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4"/>
  </p:sldMasterIdLst>
  <p:notesMasterIdLst>
    <p:notesMasterId r:id="rId113"/>
  </p:notesMasterIdLst>
  <p:sldIdLst>
    <p:sldId id="576" r:id="rId5"/>
    <p:sldId id="577" r:id="rId6"/>
    <p:sldId id="664" r:id="rId7"/>
    <p:sldId id="584" r:id="rId8"/>
    <p:sldId id="580" r:id="rId9"/>
    <p:sldId id="579" r:id="rId10"/>
    <p:sldId id="581" r:id="rId11"/>
    <p:sldId id="582" r:id="rId12"/>
    <p:sldId id="583" r:id="rId13"/>
    <p:sldId id="589" r:id="rId14"/>
    <p:sldId id="551" r:id="rId15"/>
    <p:sldId id="738" r:id="rId16"/>
    <p:sldId id="586" r:id="rId17"/>
    <p:sldId id="705" r:id="rId18"/>
    <p:sldId id="668" r:id="rId19"/>
    <p:sldId id="706" r:id="rId20"/>
    <p:sldId id="707" r:id="rId21"/>
    <p:sldId id="596" r:id="rId22"/>
    <p:sldId id="709" r:id="rId23"/>
    <p:sldId id="710" r:id="rId24"/>
    <p:sldId id="711" r:id="rId25"/>
    <p:sldId id="712" r:id="rId26"/>
    <p:sldId id="713" r:id="rId27"/>
    <p:sldId id="714" r:id="rId28"/>
    <p:sldId id="715" r:id="rId29"/>
    <p:sldId id="716" r:id="rId30"/>
    <p:sldId id="717" r:id="rId31"/>
    <p:sldId id="719" r:id="rId32"/>
    <p:sldId id="718" r:id="rId33"/>
    <p:sldId id="720" r:id="rId34"/>
    <p:sldId id="708" r:id="rId35"/>
    <p:sldId id="722" r:id="rId36"/>
    <p:sldId id="739" r:id="rId37"/>
    <p:sldId id="725" r:id="rId38"/>
    <p:sldId id="741" r:id="rId39"/>
    <p:sldId id="742" r:id="rId40"/>
    <p:sldId id="726" r:id="rId41"/>
    <p:sldId id="743" r:id="rId42"/>
    <p:sldId id="727" r:id="rId43"/>
    <p:sldId id="744" r:id="rId44"/>
    <p:sldId id="728" r:id="rId45"/>
    <p:sldId id="745" r:id="rId46"/>
    <p:sldId id="747" r:id="rId47"/>
    <p:sldId id="729" r:id="rId48"/>
    <p:sldId id="746" r:id="rId49"/>
    <p:sldId id="755" r:id="rId50"/>
    <p:sldId id="756" r:id="rId51"/>
    <p:sldId id="757" r:id="rId52"/>
    <p:sldId id="730" r:id="rId53"/>
    <p:sldId id="732" r:id="rId54"/>
    <p:sldId id="748" r:id="rId55"/>
    <p:sldId id="749" r:id="rId56"/>
    <p:sldId id="731" r:id="rId57"/>
    <p:sldId id="750" r:id="rId58"/>
    <p:sldId id="751" r:id="rId59"/>
    <p:sldId id="733" r:id="rId60"/>
    <p:sldId id="752" r:id="rId61"/>
    <p:sldId id="735" r:id="rId62"/>
    <p:sldId id="753" r:id="rId63"/>
    <p:sldId id="734" r:id="rId64"/>
    <p:sldId id="754" r:id="rId65"/>
    <p:sldId id="758" r:id="rId66"/>
    <p:sldId id="737" r:id="rId67"/>
    <p:sldId id="759" r:id="rId68"/>
    <p:sldId id="760" r:id="rId69"/>
    <p:sldId id="762" r:id="rId70"/>
    <p:sldId id="763" r:id="rId71"/>
    <p:sldId id="764" r:id="rId72"/>
    <p:sldId id="765" r:id="rId73"/>
    <p:sldId id="766" r:id="rId74"/>
    <p:sldId id="767" r:id="rId75"/>
    <p:sldId id="768" r:id="rId76"/>
    <p:sldId id="740" r:id="rId77"/>
    <p:sldId id="689" r:id="rId78"/>
    <p:sldId id="592" r:id="rId79"/>
    <p:sldId id="697" r:id="rId80"/>
    <p:sldId id="684" r:id="rId81"/>
    <p:sldId id="692" r:id="rId82"/>
    <p:sldId id="693" r:id="rId83"/>
    <p:sldId id="698" r:id="rId84"/>
    <p:sldId id="685" r:id="rId85"/>
    <p:sldId id="686" r:id="rId86"/>
    <p:sldId id="694" r:id="rId87"/>
    <p:sldId id="770" r:id="rId88"/>
    <p:sldId id="769" r:id="rId89"/>
    <p:sldId id="699" r:id="rId90"/>
    <p:sldId id="700" r:id="rId91"/>
    <p:sldId id="687" r:id="rId92"/>
    <p:sldId id="690" r:id="rId93"/>
    <p:sldId id="701" r:id="rId94"/>
    <p:sldId id="702" r:id="rId95"/>
    <p:sldId id="703" r:id="rId96"/>
    <p:sldId id="704" r:id="rId97"/>
    <p:sldId id="604" r:id="rId98"/>
    <p:sldId id="629" r:id="rId99"/>
    <p:sldId id="630" r:id="rId100"/>
    <p:sldId id="631" r:id="rId101"/>
    <p:sldId id="632" r:id="rId102"/>
    <p:sldId id="640" r:id="rId103"/>
    <p:sldId id="633" r:id="rId104"/>
    <p:sldId id="665" r:id="rId105"/>
    <p:sldId id="634" r:id="rId106"/>
    <p:sldId id="650" r:id="rId107"/>
    <p:sldId id="635" r:id="rId108"/>
    <p:sldId id="656" r:id="rId109"/>
    <p:sldId id="637" r:id="rId110"/>
    <p:sldId id="660" r:id="rId111"/>
    <p:sldId id="569" r:id="rId11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2022-2023 7-Hour National USPAP Update Course" id="{8E2206B6-E8ED-478A-B752-41058F6415B5}">
          <p14:sldIdLst>
            <p14:sldId id="576"/>
            <p14:sldId id="577"/>
            <p14:sldId id="664"/>
            <p14:sldId id="584"/>
            <p14:sldId id="580"/>
            <p14:sldId id="579"/>
            <p14:sldId id="581"/>
            <p14:sldId id="582"/>
            <p14:sldId id="583"/>
            <p14:sldId id="589"/>
            <p14:sldId id="551"/>
            <p14:sldId id="738"/>
            <p14:sldId id="586"/>
            <p14:sldId id="705"/>
            <p14:sldId id="668"/>
            <p14:sldId id="706"/>
            <p14:sldId id="707"/>
            <p14:sldId id="596"/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9"/>
            <p14:sldId id="718"/>
            <p14:sldId id="720"/>
            <p14:sldId id="708"/>
            <p14:sldId id="722"/>
            <p14:sldId id="739"/>
            <p14:sldId id="725"/>
            <p14:sldId id="741"/>
            <p14:sldId id="742"/>
            <p14:sldId id="726"/>
            <p14:sldId id="743"/>
            <p14:sldId id="727"/>
            <p14:sldId id="744"/>
            <p14:sldId id="728"/>
            <p14:sldId id="745"/>
            <p14:sldId id="747"/>
            <p14:sldId id="729"/>
            <p14:sldId id="746"/>
            <p14:sldId id="755"/>
            <p14:sldId id="756"/>
            <p14:sldId id="757"/>
            <p14:sldId id="730"/>
            <p14:sldId id="732"/>
            <p14:sldId id="748"/>
            <p14:sldId id="749"/>
            <p14:sldId id="731"/>
            <p14:sldId id="750"/>
            <p14:sldId id="751"/>
            <p14:sldId id="733"/>
            <p14:sldId id="752"/>
            <p14:sldId id="735"/>
            <p14:sldId id="753"/>
            <p14:sldId id="734"/>
            <p14:sldId id="754"/>
            <p14:sldId id="758"/>
            <p14:sldId id="737"/>
            <p14:sldId id="759"/>
            <p14:sldId id="760"/>
            <p14:sldId id="762"/>
            <p14:sldId id="763"/>
            <p14:sldId id="764"/>
            <p14:sldId id="765"/>
            <p14:sldId id="766"/>
            <p14:sldId id="767"/>
            <p14:sldId id="768"/>
            <p14:sldId id="740"/>
            <p14:sldId id="689"/>
            <p14:sldId id="592"/>
            <p14:sldId id="697"/>
            <p14:sldId id="684"/>
            <p14:sldId id="692"/>
            <p14:sldId id="693"/>
            <p14:sldId id="698"/>
            <p14:sldId id="685"/>
            <p14:sldId id="686"/>
            <p14:sldId id="694"/>
            <p14:sldId id="770"/>
            <p14:sldId id="769"/>
            <p14:sldId id="699"/>
            <p14:sldId id="700"/>
            <p14:sldId id="687"/>
            <p14:sldId id="690"/>
            <p14:sldId id="701"/>
            <p14:sldId id="702"/>
            <p14:sldId id="703"/>
            <p14:sldId id="704"/>
            <p14:sldId id="604"/>
            <p14:sldId id="629"/>
            <p14:sldId id="630"/>
            <p14:sldId id="631"/>
            <p14:sldId id="632"/>
            <p14:sldId id="640"/>
            <p14:sldId id="633"/>
            <p14:sldId id="665"/>
            <p14:sldId id="634"/>
            <p14:sldId id="650"/>
            <p14:sldId id="635"/>
            <p14:sldId id="656"/>
            <p14:sldId id="637"/>
            <p14:sldId id="660"/>
            <p14:sldId id="5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4FE146-5612-7369-D3F0-1D71283FC2D4}" name="Aida Dedajic" initials="AD" userId="S::aida@appraisalfoundation.org::fe2c54f4-4aaf-4046-878b-7abc68375c0f" providerId="AD"/>
  <p188:author id="{1B0D1C78-651A-4CF7-E37B-D21573D4F4F0}" name="JoEllen Alberts" initials="JA" userId="qMCP/XpWjs2TpUWk2Yhq3QSwUmDDR1hXT2acTu4lTl8=" providerId="None"/>
  <p188:author id="{124AF1E1-8BCC-7DA4-6BFC-A811804A30E4}" name="Lisa Desmarais" initials="LD" userId="S::LisaD@appraisalfoundation.org::f7895fc5-a575-41ce-80ff-138dd7e0a950" providerId="AD"/>
  <p188:author id="{0DFD94E4-E545-D6D5-588D-52B0658375A8}" name="Brigitte Coulton" initials="BC" userId="S::Brigitte@appraisalfoundation.org::292aa69e-fb60-4db1-a5c7-54b9b99a29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42"/>
    <a:srgbClr val="003C71"/>
    <a:srgbClr val="007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400" autoAdjust="0"/>
  </p:normalViewPr>
  <p:slideViewPr>
    <p:cSldViewPr snapToGrid="0" snapToObjects="1" showGuides="1">
      <p:cViewPr varScale="1">
        <p:scale>
          <a:sx n="118" d="100"/>
          <a:sy n="118" d="100"/>
        </p:scale>
        <p:origin x="590" y="86"/>
      </p:cViewPr>
      <p:guideLst>
        <p:guide orient="horz" pos="2160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25" d="100"/>
        <a:sy n="125" d="100"/>
      </p:scale>
      <p:origin x="0" y="-8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tableStyles" Target="tableStyles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notesMaster" Target="notesMasters/notesMaster1.xml"/><Relationship Id="rId118" Type="http://schemas.microsoft.com/office/2018/10/relationships/authors" Target="author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356" cy="480547"/>
          </a:xfrm>
          <a:prstGeom prst="rect">
            <a:avLst/>
          </a:prstGeom>
        </p:spPr>
        <p:txBody>
          <a:bodyPr vert="horz" lIns="93789" tIns="46894" rIns="93789" bIns="4689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210" y="0"/>
            <a:ext cx="3170356" cy="480547"/>
          </a:xfrm>
          <a:prstGeom prst="rect">
            <a:avLst/>
          </a:prstGeom>
        </p:spPr>
        <p:txBody>
          <a:bodyPr vert="horz" lIns="93789" tIns="46894" rIns="93789" bIns="46894" rtlCol="0"/>
          <a:lstStyle>
            <a:lvl1pPr algn="r">
              <a:defRPr sz="1200"/>
            </a:lvl1pPr>
          </a:lstStyle>
          <a:p>
            <a:fld id="{76A250B6-4454-4C64-94A2-DD675B1B13B9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89" tIns="46894" rIns="93789" bIns="4689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866" y="4620395"/>
            <a:ext cx="5853469" cy="3781062"/>
          </a:xfrm>
          <a:prstGeom prst="rect">
            <a:avLst/>
          </a:prstGeom>
        </p:spPr>
        <p:txBody>
          <a:bodyPr vert="horz" lIns="93789" tIns="46894" rIns="93789" bIns="468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653"/>
            <a:ext cx="3170356" cy="480547"/>
          </a:xfrm>
          <a:prstGeom prst="rect">
            <a:avLst/>
          </a:prstGeom>
        </p:spPr>
        <p:txBody>
          <a:bodyPr vert="horz" lIns="93789" tIns="46894" rIns="93789" bIns="4689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210" y="9120653"/>
            <a:ext cx="3170356" cy="480547"/>
          </a:xfrm>
          <a:prstGeom prst="rect">
            <a:avLst/>
          </a:prstGeom>
        </p:spPr>
        <p:txBody>
          <a:bodyPr vert="horz" lIns="93789" tIns="46894" rIns="93789" bIns="46894" rtlCol="0" anchor="b"/>
          <a:lstStyle>
            <a:lvl1pPr algn="r">
              <a:defRPr sz="1200"/>
            </a:lvl1pPr>
          </a:lstStyle>
          <a:p>
            <a:fld id="{18FD3BCC-65AA-49BC-B3FF-FC545D793B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9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D3BCC-65AA-49BC-B3FF-FC545D793BC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869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– this PowerPoint</a:t>
            </a:r>
            <a:r>
              <a:rPr lang="en-US" baseline="0" dirty="0"/>
              <a:t> slide show is an instructional aid; it is </a:t>
            </a:r>
            <a:r>
              <a:rPr lang="en-US" u="sng" baseline="0" dirty="0"/>
              <a:t>not</a:t>
            </a:r>
            <a:r>
              <a:rPr lang="en-US" baseline="0" dirty="0"/>
              <a:t> the course!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7974-BA7B-46F5-9324-1461C63DAB1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78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– this PowerPoint</a:t>
            </a:r>
            <a:r>
              <a:rPr lang="en-US" baseline="0" dirty="0"/>
              <a:t> slide show is an instructional aid; it is </a:t>
            </a:r>
            <a:r>
              <a:rPr lang="en-US" u="sng" baseline="0" dirty="0"/>
              <a:t>not</a:t>
            </a:r>
            <a:r>
              <a:rPr lang="en-US" baseline="0" dirty="0"/>
              <a:t> the course!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7974-BA7B-46F5-9324-1461C63DAB1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481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Fill in your information</a:t>
            </a:r>
            <a:r>
              <a:rPr lang="en-US" baseline="0" dirty="0"/>
              <a:t> on this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7974-BA7B-46F5-9324-1461C63DAB1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48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D3BCC-65AA-49BC-B3FF-FC545D793BC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80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D3BCC-65AA-49BC-B3FF-FC545D793BC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48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D3BCC-65AA-49BC-B3FF-FC545D793BC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4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D3BCC-65AA-49BC-B3FF-FC545D793BC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959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D3BCC-65AA-49BC-B3FF-FC545D793BCF}" type="slidenum">
              <a:rPr lang="en-US" smtClean="0"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0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8942F3-A0DE-F948-9022-641376D81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9EE61-A6DA-624D-9428-D9FB758043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807370"/>
            <a:ext cx="12192000" cy="1321677"/>
          </a:xfrm>
        </p:spPr>
        <p:txBody>
          <a:bodyPr lIns="0" tIns="0" rIns="0" bIns="0" anchor="ctr" anchorCtr="0"/>
          <a:lstStyle>
            <a:lvl1pPr algn="ctr">
              <a:defRPr sz="60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HEADLINE LOREM IPSUM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F236F0F-FD58-834F-A9EC-D2E4DC9E83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967835"/>
            <a:ext cx="12192000" cy="62366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Lorem Ipsum Dolor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33A1D5-0E02-A54E-AFCC-319DA03C0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2231" y="555931"/>
            <a:ext cx="2777531" cy="23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1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776E6-35EB-824B-9A01-5E479A8D8B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279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FD271-48B8-C14C-B5C4-FC7C0A180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79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System Font Regular"/>
              <a:buChar char="–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CB747-0508-AA46-AC14-AA070C636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B339EC-BCF6-CE41-8306-6F474CB3177E}"/>
              </a:ext>
            </a:extLst>
          </p:cNvPr>
          <p:cNvSpPr/>
          <p:nvPr userDrawn="1"/>
        </p:nvSpPr>
        <p:spPr>
          <a:xfrm>
            <a:off x="630621" y="0"/>
            <a:ext cx="4571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0A3178-BFAA-A84B-9B5E-B33C93966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89391" y="6185351"/>
            <a:ext cx="958339" cy="4652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AA2F5C-92C9-664B-9072-75D1B639F307}"/>
              </a:ext>
            </a:extLst>
          </p:cNvPr>
          <p:cNvSpPr/>
          <p:nvPr userDrawn="1"/>
        </p:nvSpPr>
        <p:spPr>
          <a:xfrm>
            <a:off x="0" y="0"/>
            <a:ext cx="64113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9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7D6D96-2F62-074B-AB0B-6DC0FD68C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EF2D7B-89F4-5647-AB5E-801E37699BF7}"/>
              </a:ext>
            </a:extLst>
          </p:cNvPr>
          <p:cNvSpPr/>
          <p:nvPr userDrawn="1"/>
        </p:nvSpPr>
        <p:spPr>
          <a:xfrm>
            <a:off x="630621" y="0"/>
            <a:ext cx="4571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AB4CAA-1822-C644-8514-A88FD0A46DD9}"/>
              </a:ext>
            </a:extLst>
          </p:cNvPr>
          <p:cNvSpPr/>
          <p:nvPr userDrawn="1"/>
        </p:nvSpPr>
        <p:spPr>
          <a:xfrm>
            <a:off x="0" y="0"/>
            <a:ext cx="64113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FF24D71-1044-7B4B-BAC6-B01A15BFB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279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5C254EA-1E74-EE46-88AF-2423BCE97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79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System Font Regular"/>
              <a:buChar char="–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57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EFFA73-A5CA-8742-A9E5-2B5903BE6BFE}"/>
              </a:ext>
            </a:extLst>
          </p:cNvPr>
          <p:cNvSpPr/>
          <p:nvPr userDrawn="1"/>
        </p:nvSpPr>
        <p:spPr>
          <a:xfrm>
            <a:off x="6089346" y="0"/>
            <a:ext cx="4571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36672F-03B1-4041-AE6C-D9D191845EA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18D92-2815-3745-BFFC-787095530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065" y="527806"/>
            <a:ext cx="5374377" cy="12047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7DD6F7-3893-314E-B99F-FFFC9B0E7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395" y="2261601"/>
            <a:ext cx="5233842" cy="3792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41E7E97-0D36-E44F-A54D-4164B759336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26774" y="2756552"/>
            <a:ext cx="4923449" cy="54707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2338CE-144B-9843-98DC-16D1C99427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89391" y="6185351"/>
            <a:ext cx="958339" cy="46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5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EFFA73-A5CA-8742-A9E5-2B5903BE6BFE}"/>
              </a:ext>
            </a:extLst>
          </p:cNvPr>
          <p:cNvSpPr/>
          <p:nvPr userDrawn="1"/>
        </p:nvSpPr>
        <p:spPr>
          <a:xfrm>
            <a:off x="6089346" y="0"/>
            <a:ext cx="4571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36672F-03B1-4041-AE6C-D9D191845EA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18D92-2815-3745-BFFC-787095530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065" y="527806"/>
            <a:ext cx="5374377" cy="12047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7DD6F7-3893-314E-B99F-FFFC9B0E7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395" y="2261601"/>
            <a:ext cx="5233842" cy="3792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41E7E97-0D36-E44F-A54D-4164B759336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26774" y="2756552"/>
            <a:ext cx="4923449" cy="54707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496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5D178A-6A7B-B44E-B421-9D77785557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1E42"/>
          </a:solidFill>
          <a:ln>
            <a:noFill/>
          </a:ln>
          <a:effectLst>
            <a:outerShdw blurRad="50800" dist="50800" dir="5400000" algn="ctr" rotWithShape="0">
              <a:srgbClr val="003C7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9467BE-A797-7F40-9771-EC7D0F4D3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766218"/>
            <a:ext cx="10515600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7542E1-9E7C-BF4A-BE9D-29B09798C5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391" y="6185351"/>
            <a:ext cx="958339" cy="465298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F25FE3C-B122-654A-948A-B9422810E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4139996"/>
            <a:ext cx="5233842" cy="3792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802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DC9FBF-BC22-6649-AFA9-DCC46031DCD7}"/>
              </a:ext>
            </a:extLst>
          </p:cNvPr>
          <p:cNvSpPr/>
          <p:nvPr userDrawn="1"/>
        </p:nvSpPr>
        <p:spPr>
          <a:xfrm>
            <a:off x="0" y="2435738"/>
            <a:ext cx="12192000" cy="4422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D322B3-22C5-F24D-AE53-DBFEF6EBC4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79143" y="5456272"/>
            <a:ext cx="2233714" cy="10845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504D6D-123C-664D-AEC1-EB5CB62A4132}"/>
              </a:ext>
            </a:extLst>
          </p:cNvPr>
          <p:cNvSpPr/>
          <p:nvPr userDrawn="1"/>
        </p:nvSpPr>
        <p:spPr>
          <a:xfrm>
            <a:off x="0" y="2423863"/>
            <a:ext cx="12192000" cy="4987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B919C5-2AC0-9445-8CAA-29815157FD07}"/>
              </a:ext>
            </a:extLst>
          </p:cNvPr>
          <p:cNvSpPr/>
          <p:nvPr userDrawn="1"/>
        </p:nvSpPr>
        <p:spPr>
          <a:xfrm>
            <a:off x="0" y="2915482"/>
            <a:ext cx="12192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5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DD4A9A-ED93-AF41-8AF5-B3E659CE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91392-D977-384E-A3A6-D389F136F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6E861-BCA9-8B49-BE41-9D88D58A9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165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Slide </a:t>
            </a:r>
            <a:fld id="{403BA0F2-37AA-2746-AC97-7042953C3E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7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9" r:id="rId5"/>
    <p:sldLayoutId id="2147483653" r:id="rId6"/>
    <p:sldLayoutId id="2147483658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raisalfoundation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advance.lexis.com/api/document/collection/statutes-legislation/id/6C62-WW93-RW9P-R0T1-00008-00?cite=C.R.S.%2024-34-301&amp;context=1000516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6E5B376-7EA8-A944-8742-34B6D8EA8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129047"/>
            <a:ext cx="12192000" cy="896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z="2800" dirty="0"/>
              <a:t>Ethics, Standards, and Your Appraisal Practice</a:t>
            </a:r>
          </a:p>
          <a:p>
            <a:pPr lvl="0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A524F2-1956-4903-A0CB-0F01A0F202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7-Hour National USPAP Update Course</a:t>
            </a:r>
          </a:p>
        </p:txBody>
      </p:sp>
    </p:spTree>
    <p:extLst>
      <p:ext uri="{BB962C8B-B14F-4D97-AF65-F5344CB8AC3E}">
        <p14:creationId xmlns:p14="http://schemas.microsoft.com/office/powerpoint/2010/main" val="243718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ADC94-1EA7-4E13-85DF-C65801169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464" y="2502392"/>
            <a:ext cx="531561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 Narrow"/>
              </a:rPr>
              <a:t>The Importance </a:t>
            </a:r>
            <a:br>
              <a:rPr lang="en-US" dirty="0">
                <a:latin typeface="Arial Narrow"/>
              </a:rPr>
            </a:br>
            <a:r>
              <a:rPr lang="en-US" dirty="0">
                <a:latin typeface="Arial Narrow"/>
              </a:rPr>
              <a:t>of Public Trust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63803-7F68-428D-A21D-76DF727C5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5D4B-8995-49B7-BCDD-48D21E34B7C3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FD45CD-089C-5C28-611B-23454AEC0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5675">
            <a:off x="5827552" y="837128"/>
            <a:ext cx="3894531" cy="4980629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794789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7798A6-5AD7-469B-B8C3-4732F45EF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 B:</a:t>
            </a:r>
            <a:br>
              <a:rPr lang="en-US" dirty="0"/>
            </a:br>
            <a:r>
              <a:rPr lang="en-US" dirty="0"/>
              <a:t>Personal Inspection</a:t>
            </a:r>
          </a:p>
        </p:txBody>
      </p:sp>
      <p:pic>
        <p:nvPicPr>
          <p:cNvPr id="3" name="Picture 2" descr="A picture containing sky, outdoor, city, mountain&#10;&#10;Description automatically generated">
            <a:extLst>
              <a:ext uri="{FF2B5EF4-FFF2-40B4-BE49-F238E27FC236}">
                <a16:creationId xmlns:a16="http://schemas.microsoft.com/office/drawing/2014/main" id="{294B22FE-C0C5-4F1B-BA9B-A9E466FA8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096000" y="-414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9914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70CA97-970C-43E9-ACAC-414EA0BE98F2}"/>
              </a:ext>
            </a:extLst>
          </p:cNvPr>
          <p:cNvSpPr txBox="1"/>
          <p:nvPr/>
        </p:nvSpPr>
        <p:spPr>
          <a:xfrm>
            <a:off x="10416988" y="36512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 53 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C782F7D-29C8-A2B9-9C83-81B36E0B0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Case Study B: Personal Inspection</a:t>
            </a: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B23C48A2-FF3C-8D7D-3F18-C8C2DC1F1426}"/>
              </a:ext>
            </a:extLst>
          </p:cNvPr>
          <p:cNvSpPr txBox="1">
            <a:spLocks/>
          </p:cNvSpPr>
          <p:nvPr/>
        </p:nvSpPr>
        <p:spPr>
          <a:xfrm>
            <a:off x="2038350" y="2087217"/>
            <a:ext cx="9410040" cy="4089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System Font Regular"/>
              <a:buNone/>
            </a:pPr>
            <a:r>
              <a:rPr lang="en-US" sz="3200" b="1" dirty="0"/>
              <a:t>Hint words or phrases to search for: </a:t>
            </a:r>
          </a:p>
          <a:p>
            <a:pPr marL="457200" lvl="1" indent="0">
              <a:buFont typeface="System Font Regular"/>
              <a:buNone/>
            </a:pPr>
            <a:endParaRPr lang="en-US" sz="3200" b="1" dirty="0"/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certification</a:t>
            </a:r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personal inspection </a:t>
            </a:r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physical inspection </a:t>
            </a:r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significant appraisal assistance </a:t>
            </a:r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significant real property appraisal assistance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B1A7AE-70C9-A644-5F98-EF73DDEA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163604634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53C5F63-7349-4400-B558-4291AB861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r="50000"/>
          <a:stretch/>
        </p:blipFill>
        <p:spPr>
          <a:xfrm flipH="1"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F7487E3-64A3-AC2A-3134-F8295B29A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5" y="527806"/>
            <a:ext cx="5374377" cy="1204708"/>
          </a:xfrm>
        </p:spPr>
        <p:txBody>
          <a:bodyPr>
            <a:normAutofit fontScale="90000"/>
          </a:bodyPr>
          <a:lstStyle/>
          <a:p>
            <a:r>
              <a:rPr lang="en-US" dirty="0"/>
              <a:t>Case Study C:</a:t>
            </a:r>
            <a:br>
              <a:rPr lang="en-US" dirty="0"/>
            </a:br>
            <a:r>
              <a:rPr lang="en-US" dirty="0"/>
              <a:t>Extraordinary Assumption</a:t>
            </a:r>
          </a:p>
        </p:txBody>
      </p:sp>
    </p:spTree>
    <p:extLst>
      <p:ext uri="{BB962C8B-B14F-4D97-AF65-F5344CB8AC3E}">
        <p14:creationId xmlns:p14="http://schemas.microsoft.com/office/powerpoint/2010/main" val="41250612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308573-ABDE-4DB4-8F73-39E7084166E8}"/>
              </a:ext>
            </a:extLst>
          </p:cNvPr>
          <p:cNvSpPr txBox="1"/>
          <p:nvPr/>
        </p:nvSpPr>
        <p:spPr>
          <a:xfrm>
            <a:off x="10416988" y="36512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Pages 54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DFA0593-8726-5E49-6231-4CE0F3648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Case Study C: Extraordinary Assumption</a:t>
            </a: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A79704ED-9CBA-2441-04BA-8683D09D9DEE}"/>
              </a:ext>
            </a:extLst>
          </p:cNvPr>
          <p:cNvSpPr txBox="1">
            <a:spLocks/>
          </p:cNvSpPr>
          <p:nvPr/>
        </p:nvSpPr>
        <p:spPr>
          <a:xfrm>
            <a:off x="2038350" y="2087217"/>
            <a:ext cx="9410040" cy="4089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System Font Regular"/>
              <a:buNone/>
            </a:pPr>
            <a:r>
              <a:rPr lang="en-US" sz="3200" b="1" dirty="0"/>
              <a:t>Hint words or phrases to search for: </a:t>
            </a:r>
          </a:p>
          <a:p>
            <a:pPr marL="457200" lvl="1" indent="0">
              <a:buFont typeface="System Font Regular"/>
              <a:buNone/>
            </a:pPr>
            <a:endParaRPr lang="en-US" sz="3200" b="1" dirty="0"/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extraordinary assumptions </a:t>
            </a:r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as-is value </a:t>
            </a:r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labeling extraordinary assumptions</a:t>
            </a:r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reasonable basis </a:t>
            </a:r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when may an extraordinary assumption be used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8047A7-5DA3-41FD-81AE-44976428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103</a:t>
            </a:r>
          </a:p>
        </p:txBody>
      </p:sp>
    </p:spTree>
    <p:extLst>
      <p:ext uri="{BB962C8B-B14F-4D97-AF65-F5344CB8AC3E}">
        <p14:creationId xmlns:p14="http://schemas.microsoft.com/office/powerpoint/2010/main" val="147948250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AAA2F6-AC67-40B9-9308-ACA9F837A5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 flipH="1"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EE3D7C15-879C-DF1E-02D9-0674CC411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5" y="527806"/>
            <a:ext cx="5374377" cy="1204708"/>
          </a:xfrm>
        </p:spPr>
        <p:txBody>
          <a:bodyPr>
            <a:normAutofit fontScale="90000"/>
          </a:bodyPr>
          <a:lstStyle/>
          <a:p>
            <a:r>
              <a:rPr lang="en-US" dirty="0"/>
              <a:t>Case Study D:</a:t>
            </a:r>
            <a:br>
              <a:rPr lang="en-US" dirty="0"/>
            </a:br>
            <a:r>
              <a:rPr lang="en-US" dirty="0"/>
              <a:t>Advocacy</a:t>
            </a:r>
          </a:p>
        </p:txBody>
      </p:sp>
    </p:spTree>
    <p:extLst>
      <p:ext uri="{BB962C8B-B14F-4D97-AF65-F5344CB8AC3E}">
        <p14:creationId xmlns:p14="http://schemas.microsoft.com/office/powerpoint/2010/main" val="84384975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3AB20D-B54D-410D-8383-53EEE360C708}"/>
              </a:ext>
            </a:extLst>
          </p:cNvPr>
          <p:cNvSpPr txBox="1"/>
          <p:nvPr/>
        </p:nvSpPr>
        <p:spPr>
          <a:xfrm>
            <a:off x="10416988" y="36512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Pages 55 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81116BD-3053-EFA3-753C-8B43C0407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Case Study D: Advocacy</a:t>
            </a: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A6D6517-69A7-E8F4-C524-317482283673}"/>
              </a:ext>
            </a:extLst>
          </p:cNvPr>
          <p:cNvSpPr txBox="1">
            <a:spLocks/>
          </p:cNvSpPr>
          <p:nvPr/>
        </p:nvSpPr>
        <p:spPr>
          <a:xfrm>
            <a:off x="2038350" y="2087217"/>
            <a:ext cx="9410040" cy="4089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System Font Regular"/>
              <a:buNone/>
            </a:pPr>
            <a:r>
              <a:rPr lang="en-US" sz="3200" b="1" dirty="0"/>
              <a:t>Hint words or phrases to search for: </a:t>
            </a:r>
          </a:p>
          <a:p>
            <a:pPr marL="457200" lvl="1" indent="0">
              <a:buFont typeface="System Font Regular"/>
              <a:buNone/>
            </a:pPr>
            <a:endParaRPr lang="en-US" sz="3200" b="1" dirty="0"/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advocate</a:t>
            </a:r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valuation service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7C4B24-0081-FB3C-06FE-E79BDC179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105</a:t>
            </a:r>
          </a:p>
        </p:txBody>
      </p:sp>
    </p:spTree>
    <p:extLst>
      <p:ext uri="{BB962C8B-B14F-4D97-AF65-F5344CB8AC3E}">
        <p14:creationId xmlns:p14="http://schemas.microsoft.com/office/powerpoint/2010/main" val="231504732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utdoor, sky, building, city&#10;&#10;Description automatically generated">
            <a:extLst>
              <a:ext uri="{FF2B5EF4-FFF2-40B4-BE49-F238E27FC236}">
                <a16:creationId xmlns:a16="http://schemas.microsoft.com/office/drawing/2014/main" id="{0CA87DFA-7924-4FCF-8EF4-E6EDBD7CE9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B3A48470-6E9E-AF15-ABFF-51C1EFB4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5" y="527806"/>
            <a:ext cx="5374377" cy="1204708"/>
          </a:xfrm>
        </p:spPr>
        <p:txBody>
          <a:bodyPr>
            <a:normAutofit fontScale="90000"/>
          </a:bodyPr>
          <a:lstStyle/>
          <a:p>
            <a:r>
              <a:rPr lang="en-US" dirty="0"/>
              <a:t>Case Study D:</a:t>
            </a:r>
            <a:br>
              <a:rPr lang="en-US" dirty="0"/>
            </a:br>
            <a:r>
              <a:rPr lang="en-US" dirty="0"/>
              <a:t>Discounting</a:t>
            </a:r>
          </a:p>
        </p:txBody>
      </p:sp>
    </p:spTree>
    <p:extLst>
      <p:ext uri="{BB962C8B-B14F-4D97-AF65-F5344CB8AC3E}">
        <p14:creationId xmlns:p14="http://schemas.microsoft.com/office/powerpoint/2010/main" val="124048938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FA84FE-05DD-48EA-ABB7-1FCA13B142B4}"/>
              </a:ext>
            </a:extLst>
          </p:cNvPr>
          <p:cNvSpPr txBox="1"/>
          <p:nvPr/>
        </p:nvSpPr>
        <p:spPr>
          <a:xfrm>
            <a:off x="104169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 56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B16B4E5-927C-1D74-3442-8E26EDC95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Case Study E: Discounting</a:t>
            </a: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9998C8D-DD82-4FF2-7FB5-5EC19CE61497}"/>
              </a:ext>
            </a:extLst>
          </p:cNvPr>
          <p:cNvSpPr txBox="1">
            <a:spLocks/>
          </p:cNvSpPr>
          <p:nvPr/>
        </p:nvSpPr>
        <p:spPr>
          <a:xfrm>
            <a:off x="2038350" y="2087217"/>
            <a:ext cx="9410040" cy="4089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System Font Regular"/>
              <a:buNone/>
            </a:pPr>
            <a:r>
              <a:rPr lang="en-US" sz="3200" b="1" dirty="0"/>
              <a:t>Hint words or phrases to search for: </a:t>
            </a:r>
          </a:p>
          <a:p>
            <a:pPr marL="457200" lvl="1" indent="0">
              <a:buFont typeface="System Font Regular"/>
              <a:buNone/>
            </a:pPr>
            <a:endParaRPr lang="en-US" sz="3200" b="1" dirty="0"/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assemblage </a:t>
            </a:r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deductions and discounts </a:t>
            </a:r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unsold units </a:t>
            </a:r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sum</a:t>
            </a:r>
          </a:p>
          <a:p>
            <a:pPr marL="16002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160020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40D284-5F33-F99E-C884-DBF94AAB4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309467337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ECBC6-A0F4-E844-A95C-E09C90F023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975352"/>
            <a:ext cx="10515600" cy="1951945"/>
          </a:xfrm>
        </p:spPr>
        <p:txBody>
          <a:bodyPr>
            <a:noAutofit/>
          </a:bodyPr>
          <a:lstStyle/>
          <a:p>
            <a:pPr algn="ctr"/>
            <a:r>
              <a:rPr lang="en-US" sz="12000" b="1" dirty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BCCEB-9B67-7B46-8B7D-19F69CAFFEE6}"/>
              </a:ext>
            </a:extLst>
          </p:cNvPr>
          <p:cNvSpPr txBox="1">
            <a:spLocks/>
          </p:cNvSpPr>
          <p:nvPr/>
        </p:nvSpPr>
        <p:spPr>
          <a:xfrm>
            <a:off x="838200" y="2978944"/>
            <a:ext cx="10550237" cy="247173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F68466-378E-4BB5-B560-8F3311DA8A71}"/>
              </a:ext>
            </a:extLst>
          </p:cNvPr>
          <p:cNvSpPr txBox="1"/>
          <p:nvPr/>
        </p:nvSpPr>
        <p:spPr>
          <a:xfrm>
            <a:off x="0" y="2968317"/>
            <a:ext cx="12099636" cy="21698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>
              <a:buNone/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  <a:t>Communicating with the Foundation and its Boards is easy</a:t>
            </a:r>
            <a:endParaRPr lang="en-US" sz="200" b="1" dirty="0">
              <a:solidFill>
                <a:schemeClr val="bg1">
                  <a:lumMod val="9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www.appraisalfoundation.org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  <a:t>1155 15th Street NW, Suite 1111 Washington, DC  20005</a:t>
            </a:r>
            <a:b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202.347.7722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  <a:tabLst>
                <a:tab pos="2055813" algn="l"/>
              </a:tabLst>
              <a:defRPr/>
            </a:pPr>
            <a:r>
              <a:rPr lang="en-US" sz="1600" u="sng" dirty="0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  <a:t>info@appraisalfoundation.org</a:t>
            </a:r>
            <a:br>
              <a:rPr lang="en-US" sz="1600" u="sng" dirty="0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1600" u="sng" dirty="0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  <a:t>AQB@appraisalfoundation.org </a:t>
            </a:r>
            <a:br>
              <a:rPr lang="en-US" sz="1600" u="sng" dirty="0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1600" u="sng" dirty="0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  <a:t>ASB@appraisalfoundation</a:t>
            </a:r>
            <a:r>
              <a:rPr lang="en-US" sz="1600" u="sng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  <a:t>.org</a:t>
            </a:r>
            <a:endParaRPr lang="en-US" sz="1600" u="sng" dirty="0">
              <a:solidFill>
                <a:schemeClr val="bg1">
                  <a:lumMod val="9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21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D0C33F2-5B7F-4462-AF3E-DD9AE5BA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2C4F2AF-9444-4BD6-81F3-337916185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613DC6-43AB-4971-94A8-1BFA3707F586}"/>
              </a:ext>
            </a:extLst>
          </p:cNvPr>
          <p:cNvSpPr txBox="1"/>
          <p:nvPr/>
        </p:nvSpPr>
        <p:spPr>
          <a:xfrm>
            <a:off x="10416988" y="36512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 5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1A81F2-058A-FA89-18BE-FA11560F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begin…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E216426-05C7-98BE-CDA2-142ADAC04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550" y="1825625"/>
            <a:ext cx="8124825" cy="4351338"/>
          </a:xfrm>
        </p:spPr>
        <p:txBody>
          <a:bodyPr/>
          <a:lstStyle/>
          <a:p>
            <a:r>
              <a:rPr lang="en-U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Where in USPAP is the term “public trust” used? </a:t>
            </a:r>
          </a:p>
          <a:p>
            <a:pPr lvl="1"/>
            <a:r>
              <a:rPr lang="en-US" sz="3200" dirty="0">
                <a:ea typeface="Arial" panose="020B0604020202020204" pitchFamily="34" charset="0"/>
              </a:rPr>
              <a:t>Preamble</a:t>
            </a:r>
          </a:p>
          <a:p>
            <a:pPr lvl="1"/>
            <a:r>
              <a:rPr lang="en-US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ETHICS RULE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CB3115-C3EE-7461-A455-B5E772246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3954986"/>
            <a:ext cx="7753350" cy="1895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97315-87C4-8E8F-EF24-737A439A7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B944-185B-45BE-9DB9-F579E5D29D8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1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D0C33F2-5B7F-4462-AF3E-DD9AE5BA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2C4F2AF-9444-4BD6-81F3-337916185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613DC6-43AB-4971-94A8-1BFA3707F586}"/>
              </a:ext>
            </a:extLst>
          </p:cNvPr>
          <p:cNvSpPr txBox="1"/>
          <p:nvPr/>
        </p:nvSpPr>
        <p:spPr>
          <a:xfrm>
            <a:off x="10416988" y="36512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 5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1A81F2-058A-FA89-18BE-FA11560F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begin…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E216426-05C7-98BE-CDA2-142ADAC04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550" y="1345727"/>
            <a:ext cx="8124825" cy="4351338"/>
          </a:xfrm>
        </p:spPr>
        <p:txBody>
          <a:bodyPr/>
          <a:lstStyle/>
          <a:p>
            <a:r>
              <a:rPr lang="en-U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Which Standards Rule mentions the concept of social change?</a:t>
            </a:r>
          </a:p>
          <a:p>
            <a:pPr lvl="1"/>
            <a:r>
              <a:rPr lang="en-US" dirty="0"/>
              <a:t>Rules 1-1 &amp; 7-1</a:t>
            </a:r>
          </a:p>
          <a:p>
            <a:pPr lvl="1"/>
            <a:r>
              <a:rPr lang="en-US" dirty="0"/>
              <a:t>What impact does social change have on the industry and appraisers?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2A70B-8277-739B-8DA3-0B04E6E48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816" y="3667001"/>
            <a:ext cx="6599508" cy="26898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A17E3-AE64-1FDC-F5E7-1DC170ED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19A5-170C-4241-BE14-4BAA0807017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2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CDB7F-F16B-477F-A374-C95551E7D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238" y="1514084"/>
            <a:ext cx="5958038" cy="2684519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6000" kern="0" dirty="0">
                <a:latin typeface="Arial Narrow"/>
              </a:rPr>
              <a:t>Changes to USPAP— ETHICS RULE </a:t>
            </a:r>
            <a:br>
              <a:rPr lang="en-US" dirty="0">
                <a:latin typeface="Arial Narrow"/>
              </a:rPr>
            </a:br>
            <a:r>
              <a:rPr lang="en-US" sz="1800" dirty="0">
                <a:latin typeface="Arial Narrow"/>
              </a:rPr>
              <a:t>  </a:t>
            </a:r>
            <a:br>
              <a:rPr lang="en-US" dirty="0">
                <a:latin typeface="Arial Narrow"/>
              </a:rPr>
            </a:br>
            <a:endParaRPr lang="en-US" sz="2700" b="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F513B6-63C2-DA7F-712F-BFBA949DBB49}"/>
              </a:ext>
            </a:extLst>
          </p:cNvPr>
          <p:cNvSpPr txBox="1"/>
          <p:nvPr/>
        </p:nvSpPr>
        <p:spPr>
          <a:xfrm>
            <a:off x="1222408" y="1751799"/>
            <a:ext cx="2531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Part 2:</a:t>
            </a:r>
          </a:p>
        </p:txBody>
      </p:sp>
    </p:spTree>
    <p:extLst>
      <p:ext uri="{BB962C8B-B14F-4D97-AF65-F5344CB8AC3E}">
        <p14:creationId xmlns:p14="http://schemas.microsoft.com/office/powerpoint/2010/main" val="1416059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4599D-9E93-AC37-4B0B-34F8E8147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0" y="1825625"/>
            <a:ext cx="9352890" cy="4351338"/>
          </a:xfrm>
        </p:spPr>
        <p:txBody>
          <a:bodyPr>
            <a:normAutofit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This part of the course covers: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Changes to the ETHICS RULE 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2800" dirty="0"/>
              <a:t>Nondiscrimination Section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sz="2800" dirty="0"/>
              <a:t>Review of the Rule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8295A-A29A-8FB9-652A-26068B04D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CBF4-3286-479B-B0C4-008303185E55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2E038C-4980-F8CF-A8C3-D213AB0C82F1}"/>
              </a:ext>
            </a:extLst>
          </p:cNvPr>
          <p:cNvSpPr txBox="1"/>
          <p:nvPr/>
        </p:nvSpPr>
        <p:spPr>
          <a:xfrm>
            <a:off x="10340788" y="36512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B3ACC2-17F2-64FB-1947-942D0D27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Summary of Changes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8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756AA-0CBB-4D21-86AB-FCADCA961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165" y="1466850"/>
            <a:ext cx="9925710" cy="48895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3200" b="1" u="sng" dirty="0"/>
              <a:t>Nondiscrimination</a:t>
            </a:r>
            <a:r>
              <a:rPr lang="en-US" sz="3200" b="1" dirty="0"/>
              <a:t> section added to ETHICS RULE</a:t>
            </a:r>
          </a:p>
          <a:p>
            <a:pPr marR="0">
              <a:spcBef>
                <a:spcPts val="2400"/>
              </a:spcBef>
              <a:spcAft>
                <a:spcPts val="1200"/>
              </a:spcAft>
            </a:pPr>
            <a:r>
              <a:rPr lang="en-US" sz="3600" dirty="0"/>
              <a:t>Rationale for Changes</a:t>
            </a:r>
          </a:p>
          <a:p>
            <a:pPr lvl="1">
              <a:spcAft>
                <a:spcPts val="1200"/>
              </a:spcAft>
            </a:pPr>
            <a:r>
              <a:rPr lang="en-US" sz="3200" dirty="0"/>
              <a:t>Appraisal discrimination is a serious problem</a:t>
            </a:r>
          </a:p>
          <a:p>
            <a:pPr lvl="1">
              <a:spcAft>
                <a:spcPts val="1200"/>
              </a:spcAft>
            </a:pPr>
            <a:r>
              <a:rPr lang="en-US" sz="3200" dirty="0"/>
              <a:t>Appropriateness and accuracy of the ETHICS RULE prohibition concerning “unsupported conclusions” was questioned</a:t>
            </a:r>
          </a:p>
          <a:p>
            <a:pPr lvl="1">
              <a:spcAft>
                <a:spcPts val="1200"/>
              </a:spcAft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2E1FE-56E6-403B-BB1F-7A76B770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2D3A1-9224-419E-96DB-117FAC22A130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9EAC7-A196-40D2-B1BC-E40E21048063}"/>
              </a:ext>
            </a:extLst>
          </p:cNvPr>
          <p:cNvSpPr txBox="1"/>
          <p:nvPr/>
        </p:nvSpPr>
        <p:spPr>
          <a:xfrm>
            <a:off x="10340788" y="36512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8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C4C97C-4B11-91F7-E026-2AB5D2E44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Changes to ETHICS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5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ABDCE-32EF-5BD0-F8EF-C2457775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5C87-4235-4590-9FFC-1C2213FD34F0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B6B7EE3-BBAB-58B7-0647-8A36E2514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165" y="1371601"/>
            <a:ext cx="9925710" cy="534987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3200" b="1" u="sng" dirty="0"/>
              <a:t>Nondiscrimination</a:t>
            </a:r>
            <a:r>
              <a:rPr lang="en-US" sz="3200" b="1" dirty="0"/>
              <a:t> section added to ETHICS RULE</a:t>
            </a:r>
          </a:p>
          <a:p>
            <a:pPr marR="0">
              <a:spcAft>
                <a:spcPts val="1200"/>
              </a:spcAft>
            </a:pPr>
            <a:r>
              <a:rPr lang="en-US" sz="3600" dirty="0"/>
              <a:t>Rationale</a:t>
            </a:r>
            <a:r>
              <a:rPr lang="en-US" sz="3900" dirty="0"/>
              <a:t> for Changes </a:t>
            </a:r>
            <a:r>
              <a:rPr lang="en-US" sz="2400" i="1" dirty="0"/>
              <a:t>(continued)</a:t>
            </a:r>
          </a:p>
          <a:p>
            <a:pPr lvl="1">
              <a:spcAft>
                <a:spcPts val="1200"/>
              </a:spcAft>
            </a:pPr>
            <a:r>
              <a:rPr lang="en-US" sz="3200" dirty="0"/>
              <a:t>ASB concluded that this prohibition be replaced with more clear, direct, and detailed prohibitions</a:t>
            </a:r>
          </a:p>
          <a:p>
            <a:pPr lvl="1">
              <a:spcAft>
                <a:spcPts val="1200"/>
              </a:spcAft>
            </a:pPr>
            <a:r>
              <a:rPr lang="en-US" sz="3200" dirty="0"/>
              <a:t>Appraisers and users of appraisal services can easily understand how USPAP prohibits violations of antidiscrimination laws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4FA9B-0A85-5C35-0E71-062E28E85E86}"/>
              </a:ext>
            </a:extLst>
          </p:cNvPr>
          <p:cNvSpPr txBox="1"/>
          <p:nvPr/>
        </p:nvSpPr>
        <p:spPr>
          <a:xfrm>
            <a:off x="10340788" y="36512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8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A595162-11E4-40C2-D56B-09A862C8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Changes to ETHICS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05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173C7-8843-0844-4A60-629D3CDA4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38C2-7219-4A7F-B07D-3B53DA9FFD3C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1670DC-6EB0-9F1F-7049-9AF8AEEE7890}"/>
              </a:ext>
            </a:extLst>
          </p:cNvPr>
          <p:cNvSpPr txBox="1"/>
          <p:nvPr/>
        </p:nvSpPr>
        <p:spPr>
          <a:xfrm>
            <a:off x="10340788" y="36512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8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B55981-62F7-3BF0-C382-063326D03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Changes to ETHICS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2F745EB-537E-CA63-1531-BCE0918892A0}"/>
              </a:ext>
            </a:extLst>
          </p:cNvPr>
          <p:cNvSpPr txBox="1">
            <a:spLocks/>
          </p:cNvSpPr>
          <p:nvPr/>
        </p:nvSpPr>
        <p:spPr>
          <a:xfrm>
            <a:off x="1647165" y="1371601"/>
            <a:ext cx="9925710" cy="534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3200" b="1" u="sng" dirty="0"/>
              <a:t>Nondiscrimination</a:t>
            </a:r>
            <a:r>
              <a:rPr lang="en-US" sz="3200" b="1" dirty="0"/>
              <a:t> section added to ETHICS RULE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Rationale for Changes </a:t>
            </a:r>
            <a:r>
              <a:rPr lang="en-US" sz="2400" i="1" dirty="0"/>
              <a:t>(continued) </a:t>
            </a:r>
          </a:p>
          <a:p>
            <a:pPr lvl="1">
              <a:spcAft>
                <a:spcPts val="1200"/>
              </a:spcAft>
            </a:pPr>
            <a:r>
              <a:rPr lang="en-US" sz="3200" dirty="0"/>
              <a:t>Nondiscrimination section specifically states it is a prohibition of USPAP to violate: </a:t>
            </a:r>
          </a:p>
          <a:p>
            <a:pPr lvl="2" indent="-400050">
              <a:spcAft>
                <a:spcPts val="600"/>
              </a:spcAft>
            </a:pPr>
            <a:r>
              <a:rPr lang="en-US" sz="2800" dirty="0"/>
              <a:t>the Fair Housing Act (FHAct)</a:t>
            </a:r>
          </a:p>
          <a:p>
            <a:pPr lvl="2" indent="-400050">
              <a:spcAft>
                <a:spcPts val="600"/>
              </a:spcAft>
            </a:pPr>
            <a:r>
              <a:rPr lang="en-US" sz="2800" dirty="0"/>
              <a:t>the Equal Credit Opportunity Act (ECOA)</a:t>
            </a:r>
          </a:p>
          <a:p>
            <a:pPr lvl="2" indent="-400050">
              <a:spcAft>
                <a:spcPts val="600"/>
              </a:spcAft>
            </a:pPr>
            <a:r>
              <a:rPr lang="en-US" sz="2800" dirty="0"/>
              <a:t>the Civil Rights Act of 1866 </a:t>
            </a:r>
          </a:p>
          <a:p>
            <a:pPr lvl="2" indent="-400050">
              <a:spcAft>
                <a:spcPts val="600"/>
              </a:spcAft>
            </a:pPr>
            <a:r>
              <a:rPr lang="en-US" sz="2800" dirty="0"/>
              <a:t>any other applicable state or local antidiscrimination law</a:t>
            </a:r>
          </a:p>
        </p:txBody>
      </p:sp>
    </p:spTree>
    <p:extLst>
      <p:ext uri="{BB962C8B-B14F-4D97-AF65-F5344CB8AC3E}">
        <p14:creationId xmlns:p14="http://schemas.microsoft.com/office/powerpoint/2010/main" val="132334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FFBED00-56A7-CE21-25F4-C183941D5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165" y="1466850"/>
            <a:ext cx="10135260" cy="5124450"/>
          </a:xfrm>
        </p:spPr>
        <p:txBody>
          <a:bodyPr>
            <a:normAutofit fontScale="92500"/>
          </a:bodyPr>
          <a:lstStyle/>
          <a:p>
            <a:pPr marL="0" marR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3500" b="1" u="sng" dirty="0"/>
              <a:t>Nondiscrimination</a:t>
            </a:r>
            <a:r>
              <a:rPr lang="en-US" sz="3500" b="1" dirty="0"/>
              <a:t> section added to ETHICS RULE</a:t>
            </a:r>
            <a:endParaRPr lang="en-US" sz="3500" b="1" u="sng" dirty="0"/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4300" dirty="0"/>
              <a:t>Key Elements and Concepts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sz="3600" dirty="0"/>
              <a:t>Establishes requirements for appraisers regarding their nondiscrimination obligations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sz="3600" dirty="0"/>
              <a:t>Specifically addresses compliance with </a:t>
            </a:r>
            <a:r>
              <a:rPr lang="en-US" sz="3600" i="1" dirty="0"/>
              <a:t>antidiscrimination</a:t>
            </a:r>
            <a:r>
              <a:rPr lang="en-US" sz="3600" dirty="0"/>
              <a:t> laws and regulations</a:t>
            </a:r>
          </a:p>
          <a:p>
            <a:pPr lvl="1">
              <a:spcAft>
                <a:spcPts val="1200"/>
              </a:spcAft>
            </a:pPr>
            <a:endParaRPr lang="en-US" sz="2800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5ACC35F-2713-24B4-0120-6D26EED6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fld id="{4179260C-0AB8-4224-97B1-FB47E0054BE4}" type="slidenum">
              <a:rPr lang="en-US" smtClean="0"/>
              <a:t>18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79A8CA-AF98-5D1A-7680-CD0199823E66}"/>
              </a:ext>
            </a:extLst>
          </p:cNvPr>
          <p:cNvSpPr txBox="1"/>
          <p:nvPr/>
        </p:nvSpPr>
        <p:spPr>
          <a:xfrm>
            <a:off x="10340788" y="36512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ages 8-9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356950E-0515-5FDA-92D0-CAC43D73E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Changes to ETHICS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173C7-8843-0844-4A60-629D3CDA4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10F7-F6F3-43AA-A95D-B14E7D36A229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3AC21-F18E-8398-2EDB-AC93141AD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165" y="1466850"/>
            <a:ext cx="10135260" cy="4382716"/>
          </a:xfrm>
        </p:spPr>
        <p:txBody>
          <a:bodyPr>
            <a:normAutofit fontScale="92500"/>
          </a:bodyPr>
          <a:lstStyle/>
          <a:p>
            <a:pPr marL="0" marR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3500" b="1" u="sng" dirty="0"/>
              <a:t>Nondiscrimination</a:t>
            </a:r>
            <a:r>
              <a:rPr lang="en-US" sz="3500" b="1" dirty="0"/>
              <a:t> section added to ETHICS RULE</a:t>
            </a:r>
            <a:endParaRPr lang="en-US" sz="3500" b="1" u="sng" dirty="0"/>
          </a:p>
          <a:p>
            <a:pPr marR="0">
              <a:spcAft>
                <a:spcPts val="1200"/>
              </a:spcAft>
            </a:pPr>
            <a:r>
              <a:rPr lang="en-US" sz="4300" dirty="0"/>
              <a:t>Key Elements and Concepts </a:t>
            </a:r>
            <a:r>
              <a:rPr lang="en-US" sz="2600" i="1" dirty="0"/>
              <a:t>(continued)</a:t>
            </a:r>
          </a:p>
          <a:p>
            <a:pPr lvl="1">
              <a:spcAft>
                <a:spcPts val="1200"/>
              </a:spcAft>
            </a:pPr>
            <a:r>
              <a:rPr lang="en-US" sz="3600" dirty="0"/>
              <a:t>Reflects core concepts of key antidiscrimination laws</a:t>
            </a:r>
          </a:p>
          <a:p>
            <a:pPr lvl="1">
              <a:spcAft>
                <a:spcPts val="1200"/>
              </a:spcAft>
            </a:pPr>
            <a:r>
              <a:rPr lang="en-US" sz="3600" dirty="0"/>
              <a:t>Advisory Opinions 39 and 40 provide guidance </a:t>
            </a:r>
          </a:p>
          <a:p>
            <a:pPr lvl="2">
              <a:spcAft>
                <a:spcPts val="1200"/>
              </a:spcAft>
            </a:pPr>
            <a:r>
              <a:rPr lang="en-US" sz="3600" dirty="0"/>
              <a:t>Use AO 39 and 40 as resource in this course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F8C6D-1B6D-8839-8FE7-3A56A7DCE848}"/>
              </a:ext>
            </a:extLst>
          </p:cNvPr>
          <p:cNvSpPr txBox="1"/>
          <p:nvPr/>
        </p:nvSpPr>
        <p:spPr>
          <a:xfrm>
            <a:off x="10340788" y="36512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ages 8-9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0C99CC-3C14-3B0A-9735-7C218EC95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Changes to ETHICS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4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57F43-544F-414A-92AB-B21F70B8E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95" y="1866900"/>
            <a:ext cx="6130390" cy="26670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Welcome!</a:t>
            </a:r>
            <a:endParaRPr lang="en-US" sz="6000" b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4E9602-5536-7297-3CD7-3CF08E7AE96D}"/>
              </a:ext>
            </a:extLst>
          </p:cNvPr>
          <p:cNvGrpSpPr/>
          <p:nvPr/>
        </p:nvGrpSpPr>
        <p:grpSpPr>
          <a:xfrm>
            <a:off x="5795249" y="921279"/>
            <a:ext cx="3537984" cy="4558242"/>
            <a:chOff x="5795249" y="921279"/>
            <a:chExt cx="3537984" cy="455824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5B09EF-1731-7048-641C-6A9BAD08A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8302">
              <a:off x="5795249" y="921279"/>
              <a:ext cx="3537984" cy="4558242"/>
            </a:xfrm>
            <a:prstGeom prst="rect">
              <a:avLst/>
            </a:prstGeom>
            <a:effectLst>
              <a:outerShdw blurRad="50800" dist="38100" dir="2700000" sx="101000" sy="101000" algn="tl" rotWithShape="0">
                <a:schemeClr val="bg1">
                  <a:lumMod val="50000"/>
                  <a:alpha val="40000"/>
                </a:schemeClr>
              </a:outerShdw>
            </a:effec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E0CDA2-C8C4-D3CB-0AE2-41DAFBCD76CF}"/>
                </a:ext>
              </a:extLst>
            </p:cNvPr>
            <p:cNvSpPr/>
            <p:nvPr/>
          </p:nvSpPr>
          <p:spPr>
            <a:xfrm rot="191678">
              <a:off x="7920833" y="5281640"/>
              <a:ext cx="1138237" cy="171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6314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173C7-8843-0844-4A60-629D3CDA4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A951-CE06-438C-9A94-5B3CCD0A6781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3670F-05EE-E6E1-CF0C-33FB69F83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787" y="1100654"/>
            <a:ext cx="10594098" cy="4852674"/>
          </a:xfrm>
        </p:spPr>
        <p:txBody>
          <a:bodyPr>
            <a:normAutofit fontScale="92500"/>
          </a:bodyPr>
          <a:lstStyle/>
          <a:p>
            <a:pPr marL="0" marR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3200" b="1" dirty="0"/>
              <a:t>Guidance on new </a:t>
            </a:r>
            <a:r>
              <a:rPr lang="en-US" sz="3200" b="1" u="sng" dirty="0"/>
              <a:t>Nondiscrimination</a:t>
            </a:r>
            <a:r>
              <a:rPr lang="en-US" sz="3200" b="1" dirty="0"/>
              <a:t> section</a:t>
            </a:r>
          </a:p>
          <a:p>
            <a:pPr lvl="1">
              <a:spcAft>
                <a:spcPts val="1200"/>
              </a:spcAft>
            </a:pPr>
            <a:r>
              <a:rPr lang="en-US" sz="3200" dirty="0"/>
              <a:t>Advisory Opinion 39</a:t>
            </a:r>
          </a:p>
          <a:p>
            <a:pPr lvl="2">
              <a:spcAft>
                <a:spcPts val="1200"/>
              </a:spcAft>
            </a:pPr>
            <a:r>
              <a:rPr lang="en-US" sz="2800" dirty="0"/>
              <a:t>Discusses the ETHICS RULE and the COMPETENCY RULE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z="2800" dirty="0"/>
              <a:t>FHAct, ECOA, and the Civil Rights Act of 1866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z="2800" dirty="0"/>
              <a:t>How these laws are relevant to appraisal practice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z="2800" dirty="0"/>
              <a:t>Disparate treatment and disparate impact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z="2800" dirty="0"/>
              <a:t>In limited circumstances reliance on protected characteristics is permitted under the </a:t>
            </a:r>
            <a:r>
              <a:rPr lang="en-US" sz="2800" u="sng" dirty="0"/>
              <a:t>Nondiscrimination</a:t>
            </a:r>
            <a:r>
              <a:rPr lang="en-US" sz="2800" dirty="0"/>
              <a:t> section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E2190E-8047-6E7D-4526-B91F432F6F46}"/>
              </a:ext>
            </a:extLst>
          </p:cNvPr>
          <p:cNvSpPr txBox="1"/>
          <p:nvPr/>
        </p:nvSpPr>
        <p:spPr>
          <a:xfrm>
            <a:off x="10340788" y="36512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03EF3CB-B64F-3EF5-0D0F-F4CF57674D18}"/>
              </a:ext>
            </a:extLst>
          </p:cNvPr>
          <p:cNvSpPr txBox="1">
            <a:spLocks/>
          </p:cNvSpPr>
          <p:nvPr/>
        </p:nvSpPr>
        <p:spPr>
          <a:xfrm>
            <a:off x="838200" y="171965"/>
            <a:ext cx="10515600" cy="862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Changes to ETHICS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0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D412B183-1D1A-230D-52DB-FCFBCDC99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fld id="{9C79ACA7-2C5C-47D3-AB29-7CB90DD4EBFF}" type="slidenum">
              <a:rPr lang="en-US" smtClean="0"/>
              <a:t>21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9D62751-CCE0-757B-D408-4412B8DFA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827" y="964128"/>
            <a:ext cx="10135260" cy="4632519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3200" b="1" dirty="0"/>
              <a:t>Guidance on new </a:t>
            </a:r>
            <a:r>
              <a:rPr lang="en-US" sz="3200" b="1" u="sng" dirty="0"/>
              <a:t>Nondiscrimination</a:t>
            </a:r>
            <a:r>
              <a:rPr lang="en-US" sz="3200" b="1" dirty="0"/>
              <a:t> section</a:t>
            </a:r>
          </a:p>
          <a:p>
            <a:pPr lvl="1">
              <a:spcAft>
                <a:spcPts val="1200"/>
              </a:spcAft>
            </a:pPr>
            <a:r>
              <a:rPr lang="en-US" sz="3200" dirty="0"/>
              <a:t>Advisory Opinion 40</a:t>
            </a:r>
          </a:p>
          <a:p>
            <a:pPr marL="1257300" lvl="2" indent="-342900">
              <a:spcAft>
                <a:spcPts val="1200"/>
              </a:spcAft>
            </a:pPr>
            <a:r>
              <a:rPr lang="en-US" sz="2800" dirty="0"/>
              <a:t>Specific to residential real property appraisal</a:t>
            </a:r>
          </a:p>
          <a:p>
            <a:pPr marL="1257300" lvl="2" indent="-342900">
              <a:spcAft>
                <a:spcPts val="1200"/>
              </a:spcAft>
            </a:pPr>
            <a:r>
              <a:rPr lang="en-US" sz="2800" dirty="0"/>
              <a:t>Requirements of antidiscrimination laws and USPAP</a:t>
            </a:r>
          </a:p>
          <a:p>
            <a:pPr marL="1257300" lvl="2" indent="-342900">
              <a:spcAft>
                <a:spcPts val="1200"/>
              </a:spcAft>
            </a:pPr>
            <a:r>
              <a:rPr lang="en-US" sz="2800" dirty="0"/>
              <a:t>More on FHAct and other relevant laws and regulations </a:t>
            </a:r>
          </a:p>
          <a:p>
            <a:pPr marL="1257300" lvl="2" indent="-342900">
              <a:spcAft>
                <a:spcPts val="1200"/>
              </a:spcAft>
            </a:pPr>
            <a:r>
              <a:rPr lang="en-US" sz="2800" dirty="0"/>
              <a:t>Guidance on research, analysis, and reporting of location-related data for residential real property assignments </a:t>
            </a:r>
          </a:p>
          <a:p>
            <a:pPr marL="1257300" lvl="2" indent="-342900">
              <a:spcAft>
                <a:spcPts val="1200"/>
              </a:spcAft>
            </a:pPr>
            <a:r>
              <a:rPr lang="en-US" sz="2800" dirty="0"/>
              <a:t>Pretext and “code words” that can suggest that discrimination has occurred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4DEDE3-2F46-663B-37AB-C1AA116C87DE}"/>
              </a:ext>
            </a:extLst>
          </p:cNvPr>
          <p:cNvSpPr txBox="1"/>
          <p:nvPr/>
        </p:nvSpPr>
        <p:spPr>
          <a:xfrm>
            <a:off x="10340788" y="36512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9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BED8243-01FA-74BF-8D66-398DD392E0DB}"/>
              </a:ext>
            </a:extLst>
          </p:cNvPr>
          <p:cNvSpPr txBox="1">
            <a:spLocks/>
          </p:cNvSpPr>
          <p:nvPr/>
        </p:nvSpPr>
        <p:spPr>
          <a:xfrm>
            <a:off x="838200" y="238640"/>
            <a:ext cx="10515600" cy="862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Changes to ETHICS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2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173C7-8843-0844-4A60-629D3CDA4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1B1CB-27FB-47B1-AF6B-24B91A4B3849}" type="slidenum">
              <a:rPr lang="en-US" smtClean="0"/>
              <a:t>22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942F0-055E-6B03-7321-626C3F2F0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Nondiscrimination</a:t>
            </a:r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Section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2949331-D805-98AB-41B6-8FFA29043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165" y="1100654"/>
            <a:ext cx="9601860" cy="4833422"/>
          </a:xfrm>
        </p:spPr>
        <p:txBody>
          <a:bodyPr>
            <a:normAutofit/>
          </a:bodyPr>
          <a:lstStyle/>
          <a:p>
            <a:pPr marL="0" marR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3200" b="1" dirty="0"/>
              <a:t>Introduction</a:t>
            </a:r>
          </a:p>
          <a:p>
            <a:r>
              <a:rPr lang="en-US" dirty="0">
                <a:ea typeface="Arial" panose="020B0604020202020204" pitchFamily="34" charset="0"/>
              </a:rPr>
              <a:t>Determining whether an individual has engaged in discrimination is not always a simple task. </a:t>
            </a:r>
          </a:p>
          <a:p>
            <a:endParaRPr lang="en-US" dirty="0"/>
          </a:p>
          <a:p>
            <a:r>
              <a:rPr lang="en-US" dirty="0">
                <a:ea typeface="Arial" panose="020B0604020202020204" pitchFamily="34" charset="0"/>
              </a:rPr>
              <a:t>Stay alert to the types of actions that raise questions about compliance with USPAP nondiscrimination requirements and antidiscrimination law.</a:t>
            </a:r>
            <a:endParaRPr lang="en-US" dirty="0"/>
          </a:p>
          <a:p>
            <a:pPr marL="1257300" lvl="2" indent="-342900">
              <a:spcAft>
                <a:spcPts val="1200"/>
              </a:spcAft>
            </a:pPr>
            <a:endParaRPr lang="en-US" sz="2800" dirty="0"/>
          </a:p>
          <a:p>
            <a:pPr lvl="1">
              <a:spcAft>
                <a:spcPts val="1200"/>
              </a:spcAft>
            </a:pP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341DFE-4B1B-09DC-CE1A-C44F8ADF607A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10</a:t>
            </a:r>
          </a:p>
        </p:txBody>
      </p:sp>
    </p:spTree>
    <p:extLst>
      <p:ext uri="{BB962C8B-B14F-4D97-AF65-F5344CB8AC3E}">
        <p14:creationId xmlns:p14="http://schemas.microsoft.com/office/powerpoint/2010/main" val="389007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173C7-8843-0844-4A60-629D3CDA4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C9AE6-15E7-487B-AA4D-84D4AD6D7EF0}" type="slidenum">
              <a:rPr lang="en-US" smtClean="0"/>
              <a:t>23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942F0-055E-6B03-7321-626C3F2F0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015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Nondiscrimination</a:t>
            </a:r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Section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2949331-D805-98AB-41B6-8FFA29043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165" y="1100654"/>
            <a:ext cx="9249435" cy="5047227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3200" b="1" dirty="0"/>
              <a:t>Introduction</a:t>
            </a:r>
          </a:p>
          <a:p>
            <a:pPr>
              <a:spcAft>
                <a:spcPts val="1800"/>
              </a:spcAft>
            </a:pPr>
            <a:r>
              <a:rPr lang="en-US" dirty="0">
                <a:ea typeface="Arial" panose="020B0604020202020204" pitchFamily="34" charset="0"/>
              </a:rPr>
              <a:t>Sample questions that could be raised: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“Did the appraiser base this opinion of value in whole or in part on a protected characteristic?”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“Did the appraiser use or rely upon a protected characteristic?”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“Did the appraiser make decisions during this assignment because of a protected characteristic?” 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“Was this appraiser’s conduct impermissibly influenced by a protected characteristic?”</a:t>
            </a:r>
            <a:endParaRPr lang="en-US" sz="2800" dirty="0"/>
          </a:p>
          <a:p>
            <a:pPr lvl="1">
              <a:spcAft>
                <a:spcPts val="1200"/>
              </a:spcAft>
            </a:pP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1C88E8-0E98-19F7-B2A7-14102A55981E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10</a:t>
            </a:r>
          </a:p>
        </p:txBody>
      </p:sp>
    </p:spTree>
    <p:extLst>
      <p:ext uri="{BB962C8B-B14F-4D97-AF65-F5344CB8AC3E}">
        <p14:creationId xmlns:p14="http://schemas.microsoft.com/office/powerpoint/2010/main" val="254114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C47B9-2A8F-C816-05F1-148E8358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9E2E-FE6D-42B8-B093-C0CF22A6DAB8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735F9DC-D009-2B99-2536-AB1BEB49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Nondiscrimination</a:t>
            </a:r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Section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F46F94-E12B-F6B6-E32F-0D85862F3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165" y="1100654"/>
            <a:ext cx="9249435" cy="4889500"/>
          </a:xfrm>
        </p:spPr>
        <p:txBody>
          <a:bodyPr>
            <a:normAutofit fontScale="92500"/>
          </a:bodyPr>
          <a:lstStyle/>
          <a:p>
            <a:pPr marL="0" marR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3200" b="1" dirty="0"/>
              <a:t>Background</a:t>
            </a:r>
          </a:p>
          <a:p>
            <a:pPr>
              <a:spcAft>
                <a:spcPts val="1800"/>
              </a:spcAft>
            </a:pPr>
            <a:r>
              <a:rPr lang="en-US" dirty="0">
                <a:ea typeface="Arial" panose="020B0604020202020204" pitchFamily="34" charset="0"/>
              </a:rPr>
              <a:t>Identifiers for reviewing </a:t>
            </a:r>
            <a:r>
              <a:rPr lang="en-US" u="sng" dirty="0">
                <a:ea typeface="Arial" panose="020B0604020202020204" pitchFamily="34" charset="0"/>
              </a:rPr>
              <a:t>Nondiscrimination</a:t>
            </a:r>
            <a:r>
              <a:rPr lang="en-US" dirty="0">
                <a:ea typeface="Arial" panose="020B0604020202020204" pitchFamily="34" charset="0"/>
              </a:rPr>
              <a:t> section for this course</a:t>
            </a:r>
          </a:p>
          <a:p>
            <a:pPr indent="0">
              <a:spcAft>
                <a:spcPts val="1800"/>
              </a:spcAft>
              <a:buNone/>
            </a:pPr>
            <a:r>
              <a:rPr lang="en-US" dirty="0"/>
              <a:t>All content falls into one of four categories: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A </a:t>
            </a:r>
            <a:r>
              <a:rPr lang="en-US" b="1" dirty="0"/>
              <a:t>prohibition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A </a:t>
            </a:r>
            <a:r>
              <a:rPr lang="en-US" b="1" dirty="0"/>
              <a:t>requirement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An </a:t>
            </a:r>
            <a:r>
              <a:rPr lang="en-US" b="1" dirty="0"/>
              <a:t>exception</a:t>
            </a:r>
            <a:r>
              <a:rPr lang="en-US" dirty="0"/>
              <a:t> to a requirement or to a prohibition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A </a:t>
            </a:r>
            <a:r>
              <a:rPr lang="en-US" u="sng" dirty="0"/>
              <a:t>Comment</a:t>
            </a:r>
            <a:r>
              <a:rPr lang="en-US" dirty="0"/>
              <a:t> which does not contain a prohibition, a requirement, or an exception, but rather provides </a:t>
            </a:r>
            <a:r>
              <a:rPr lang="en-US" b="1" dirty="0"/>
              <a:t>information</a:t>
            </a:r>
            <a:r>
              <a:rPr lang="en-US" sz="2800" dirty="0"/>
              <a:t>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909DCE-171E-77C2-0711-87CF46BDD8A6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10</a:t>
            </a:r>
          </a:p>
        </p:txBody>
      </p:sp>
    </p:spTree>
    <p:extLst>
      <p:ext uri="{BB962C8B-B14F-4D97-AF65-F5344CB8AC3E}">
        <p14:creationId xmlns:p14="http://schemas.microsoft.com/office/powerpoint/2010/main" val="62743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C47B9-2A8F-C816-05F1-148E8358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5B62-6B58-4362-8A89-C765AEDA7E16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735F9DC-D009-2B99-2536-AB1BEB49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Nondiscrimination</a:t>
            </a:r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Section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F46F94-E12B-F6B6-E32F-0D85862F3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165" y="1100654"/>
            <a:ext cx="9249435" cy="4889500"/>
          </a:xfrm>
        </p:spPr>
        <p:txBody>
          <a:bodyPr>
            <a:normAutofit fontScale="92500"/>
          </a:bodyPr>
          <a:lstStyle/>
          <a:p>
            <a:pPr marL="0" marR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3200" b="1" dirty="0"/>
              <a:t>Paragraph by paragraph breakdown - Overview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b="1" dirty="0"/>
              <a:t>Section One: </a:t>
            </a:r>
            <a:r>
              <a:rPr lang="en-US" dirty="0"/>
              <a:t>Requirements and Prohibitions Related to Antidiscrimination Laws</a:t>
            </a:r>
            <a:endParaRPr lang="en-US" b="1" dirty="0"/>
          </a:p>
          <a:p>
            <a:pPr lvl="1">
              <a:spcAft>
                <a:spcPts val="1200"/>
              </a:spcAft>
            </a:pPr>
            <a:r>
              <a:rPr lang="en-US" b="1" dirty="0"/>
              <a:t>Paragraphs 1 - 10</a:t>
            </a:r>
          </a:p>
          <a:p>
            <a:pPr>
              <a:spcAft>
                <a:spcPts val="1200"/>
              </a:spcAft>
            </a:pPr>
            <a:r>
              <a:rPr lang="en-US" b="1" dirty="0"/>
              <a:t>Section Two: </a:t>
            </a:r>
            <a:r>
              <a:rPr lang="en-US" dirty="0"/>
              <a:t>Additional</a:t>
            </a:r>
            <a:r>
              <a:rPr lang="en-US" b="1" dirty="0"/>
              <a:t> </a:t>
            </a:r>
            <a:r>
              <a:rPr lang="en-US" dirty="0"/>
              <a:t>Antidiscrimination Requirements </a:t>
            </a:r>
          </a:p>
          <a:p>
            <a:pPr lvl="1">
              <a:spcAft>
                <a:spcPts val="1200"/>
              </a:spcAft>
            </a:pPr>
            <a:r>
              <a:rPr lang="en-US" b="1" dirty="0"/>
              <a:t>Paragraphs 11 - 17 </a:t>
            </a:r>
          </a:p>
          <a:p>
            <a:pPr>
              <a:spcAft>
                <a:spcPts val="1200"/>
              </a:spcAft>
            </a:pPr>
            <a:r>
              <a:rPr lang="en-US" b="1" dirty="0"/>
              <a:t>Section Three: </a:t>
            </a:r>
            <a:r>
              <a:rPr lang="en-US" dirty="0"/>
              <a:t>Exceptions</a:t>
            </a:r>
            <a:endParaRPr lang="en-US" b="1" dirty="0"/>
          </a:p>
          <a:p>
            <a:pPr lvl="1">
              <a:spcAft>
                <a:spcPts val="1200"/>
              </a:spcAft>
            </a:pPr>
            <a:r>
              <a:rPr lang="en-US" b="1" dirty="0"/>
              <a:t>Paragraphs 18 - 19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790CD9-3657-A6B0-C316-8D5F3ECE53D3}"/>
              </a:ext>
            </a:extLst>
          </p:cNvPr>
          <p:cNvSpPr txBox="1"/>
          <p:nvPr/>
        </p:nvSpPr>
        <p:spPr>
          <a:xfrm>
            <a:off x="10340788" y="365125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ages 12-17</a:t>
            </a:r>
          </a:p>
        </p:txBody>
      </p:sp>
    </p:spTree>
    <p:extLst>
      <p:ext uri="{BB962C8B-B14F-4D97-AF65-F5344CB8AC3E}">
        <p14:creationId xmlns:p14="http://schemas.microsoft.com/office/powerpoint/2010/main" val="31572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B2325-795D-F53D-10E5-54324CAE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C3FF-1BEC-4908-ABB2-1BFAA6C7E42C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D34671-ADDF-6161-DC79-436301AB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Nondiscrimination</a:t>
            </a:r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Section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EE1FA9-D3E4-C4C4-7BB4-73496334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1" y="1281629"/>
            <a:ext cx="9925050" cy="4889500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b="1" u="sng" dirty="0"/>
              <a:t>Section One</a:t>
            </a:r>
            <a:r>
              <a:rPr lang="en-US" b="1" dirty="0"/>
              <a:t>: </a:t>
            </a:r>
            <a:r>
              <a:rPr lang="en-US" dirty="0"/>
              <a:t>Requirements and Prohibitions Related to Antidiscrimination Laws</a:t>
            </a:r>
          </a:p>
          <a:p>
            <a:pPr indent="0">
              <a:spcAft>
                <a:spcPts val="1200"/>
              </a:spcAft>
              <a:buNone/>
            </a:pPr>
            <a:r>
              <a:rPr lang="en-US" b="1" dirty="0"/>
              <a:t>Paragraphs 1 – 10 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2800" dirty="0"/>
              <a:t>Ensures appraiser who complied with USPAP also complied with applicable antidiscrimination laws and regulations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2800" dirty="0"/>
              <a:t>Paragraphs 3, 4, &amp; 5 apply only to residential real property assignments 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2800" dirty="0"/>
              <a:t>Paragraphs 7 &amp; 8 apply when intended use of assignment results is in connection with a credit transaction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452BA-DC0C-C4A2-E897-1A67DD77EAB4}"/>
              </a:ext>
            </a:extLst>
          </p:cNvPr>
          <p:cNvSpPr txBox="1"/>
          <p:nvPr/>
        </p:nvSpPr>
        <p:spPr>
          <a:xfrm>
            <a:off x="10340788" y="365125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ages 15-16</a:t>
            </a:r>
          </a:p>
        </p:txBody>
      </p:sp>
    </p:spTree>
    <p:extLst>
      <p:ext uri="{BB962C8B-B14F-4D97-AF65-F5344CB8AC3E}">
        <p14:creationId xmlns:p14="http://schemas.microsoft.com/office/powerpoint/2010/main" val="74448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B2325-795D-F53D-10E5-54324CAE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C7E2-4C1C-491C-BC91-DBD20E1C007E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D34671-ADDF-6161-DC79-436301AB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Nondiscrimination</a:t>
            </a:r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Section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EE1FA9-D3E4-C4C4-7BB4-73496334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1" y="1395929"/>
            <a:ext cx="9350188" cy="450004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u="sng" dirty="0"/>
              <a:t>Section Two</a:t>
            </a:r>
            <a:r>
              <a:rPr lang="en-US" b="1" dirty="0"/>
              <a:t>: </a:t>
            </a:r>
            <a:r>
              <a:rPr lang="en-US" dirty="0"/>
              <a:t>Additional Antidiscrimination Requirements </a:t>
            </a:r>
          </a:p>
          <a:p>
            <a:pPr marL="285750" indent="0">
              <a:spcAft>
                <a:spcPts val="1200"/>
              </a:spcAft>
              <a:buNone/>
            </a:pPr>
            <a:r>
              <a:rPr lang="en-US" b="1" dirty="0"/>
              <a:t>Paragraphs 11 – 17</a:t>
            </a:r>
            <a:endParaRPr lang="en-US" dirty="0"/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Apply whether or not any antidiscrimination law or regulation applies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Appraisers must not engage in discrimination based on race, ethnicity, gender, or sexual orientation, regardless of, and independent of, legal liability</a:t>
            </a:r>
          </a:p>
          <a:p>
            <a:pPr lvl="1">
              <a:spcAft>
                <a:spcPts val="1200"/>
              </a:spcAft>
            </a:pP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8E2D81-9222-2B6C-18B2-90FBD082F5D2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16</a:t>
            </a:r>
          </a:p>
        </p:txBody>
      </p:sp>
    </p:spTree>
    <p:extLst>
      <p:ext uri="{BB962C8B-B14F-4D97-AF65-F5344CB8AC3E}">
        <p14:creationId xmlns:p14="http://schemas.microsoft.com/office/powerpoint/2010/main" val="18507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B2325-795D-F53D-10E5-54324CAE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0E12-6BBF-4F44-A5A5-53D0B1E785B7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D34671-ADDF-6161-DC79-436301AB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Nondiscrimination</a:t>
            </a:r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Section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8E2D81-9222-2B6C-18B2-90FBD082F5D2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D58D6-0F62-1AF4-4652-41741116AECF}"/>
              </a:ext>
            </a:extLst>
          </p:cNvPr>
          <p:cNvSpPr txBox="1">
            <a:spLocks/>
          </p:cNvSpPr>
          <p:nvPr/>
        </p:nvSpPr>
        <p:spPr>
          <a:xfrm>
            <a:off x="942975" y="1395929"/>
            <a:ext cx="9296401" cy="4500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b="1" u="sng" dirty="0"/>
              <a:t>Section Two</a:t>
            </a:r>
            <a:r>
              <a:rPr lang="en-US" b="1" dirty="0"/>
              <a:t>: </a:t>
            </a:r>
            <a:r>
              <a:rPr lang="en-US" dirty="0"/>
              <a:t>Additional Antidiscrimination Requirements </a:t>
            </a:r>
            <a:r>
              <a:rPr lang="en-US" sz="2600" i="1" dirty="0"/>
              <a:t>(continued)</a:t>
            </a:r>
            <a:endParaRPr lang="en-US" dirty="0"/>
          </a:p>
          <a:p>
            <a:pPr marL="285750" indent="0">
              <a:spcAft>
                <a:spcPts val="1200"/>
              </a:spcAft>
              <a:buNone/>
            </a:pPr>
            <a:r>
              <a:rPr lang="en-US" b="1" dirty="0"/>
              <a:t>Paragraphs 11 – 17</a:t>
            </a:r>
            <a:endParaRPr lang="en-US" dirty="0"/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ea typeface="Arial" panose="020B0604020202020204" pitchFamily="34" charset="0"/>
              </a:rPr>
              <a:t>USPAP extends requirements beyond the scope of any particular law or regulation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ea typeface="Arial" panose="020B0604020202020204" pitchFamily="34" charset="0"/>
              </a:rPr>
              <a:t>Even when antidiscrimination laws do apply in an assignment, these requirements often cover the same types of conduct covered in paragraphs 1-10</a:t>
            </a:r>
          </a:p>
          <a:p>
            <a:pPr lvl="1">
              <a:spcAft>
                <a:spcPts val="1200"/>
              </a:spcAft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280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B2325-795D-F53D-10E5-54324CAE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A27C-2581-42B8-BBF0-DF0204CDD2D1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D34671-ADDF-6161-DC79-436301AB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Nondiscrimination</a:t>
            </a:r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Section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EAF040-3927-1E52-CF41-3E177238380E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90AB6-18C6-9BCE-D81E-ED0D5137A169}"/>
              </a:ext>
            </a:extLst>
          </p:cNvPr>
          <p:cNvSpPr txBox="1">
            <a:spLocks/>
          </p:cNvSpPr>
          <p:nvPr/>
        </p:nvSpPr>
        <p:spPr>
          <a:xfrm>
            <a:off x="981075" y="1395929"/>
            <a:ext cx="9359713" cy="4500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b="1" u="sng" dirty="0"/>
              <a:t>Section Three</a:t>
            </a:r>
            <a:r>
              <a:rPr lang="en-US" b="1" dirty="0"/>
              <a:t>: </a:t>
            </a:r>
            <a:r>
              <a:rPr lang="en-US" dirty="0"/>
              <a:t>Exceptions </a:t>
            </a:r>
            <a:endParaRPr lang="en-US" sz="3600" dirty="0"/>
          </a:p>
          <a:p>
            <a:pPr marL="285750" indent="0">
              <a:spcAft>
                <a:spcPts val="1200"/>
              </a:spcAft>
              <a:buNone/>
            </a:pPr>
            <a:r>
              <a:rPr lang="en-US" b="1" dirty="0"/>
              <a:t>Paragraphs 18 – 19</a:t>
            </a:r>
            <a:endParaRPr lang="en-US" dirty="0"/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ea typeface="Arial" panose="020B0604020202020204" pitchFamily="34" charset="0"/>
              </a:rPr>
              <a:t>In certain limited circumstances, use of or reliance upon protected characteristics in an assignment otherwise prohibited should nevertheless be allowed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ea typeface="Arial" panose="020B0604020202020204" pitchFamily="34" charset="0"/>
              </a:rPr>
              <a:t>Limited circumstances when such use or reliance is ethical and permitted</a:t>
            </a:r>
          </a:p>
          <a:p>
            <a:pPr lvl="1">
              <a:spcAft>
                <a:spcPts val="1200"/>
              </a:spcAft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458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00B0-D5D7-B848-8826-ACB9B159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790" y="365125"/>
            <a:ext cx="2694665" cy="13255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Course </a:t>
            </a:r>
            <a:b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Schedule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1965E-7F00-3B48-8BFC-851CE1189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894" y="1497883"/>
            <a:ext cx="10515600" cy="439386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9CF51-A073-4437-A225-CE52BC385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D187-0F42-4E30-B7FB-248259F83801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3DD264-1A16-CFB2-AF77-52FAA167B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355" y="365125"/>
            <a:ext cx="5582677" cy="554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5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B2325-795D-F53D-10E5-54324CAE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8CC4-C200-4918-A352-460A556C5E1C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D34671-ADDF-6161-DC79-436301AB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Nondiscrimination</a:t>
            </a:r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Section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EAF040-3927-1E52-CF41-3E177238380E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90AB6-18C6-9BCE-D81E-ED0D5137A169}"/>
              </a:ext>
            </a:extLst>
          </p:cNvPr>
          <p:cNvSpPr txBox="1">
            <a:spLocks/>
          </p:cNvSpPr>
          <p:nvPr/>
        </p:nvSpPr>
        <p:spPr>
          <a:xfrm>
            <a:off x="1076325" y="1395929"/>
            <a:ext cx="9264463" cy="4500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b="1" u="sng" dirty="0"/>
              <a:t>Section Three</a:t>
            </a:r>
            <a:r>
              <a:rPr lang="en-US" b="1" dirty="0"/>
              <a:t>: </a:t>
            </a:r>
            <a:r>
              <a:rPr lang="en-US" dirty="0"/>
              <a:t>Exceptions </a:t>
            </a:r>
            <a:r>
              <a:rPr lang="en-US" sz="2400" i="1" dirty="0"/>
              <a:t>(continued)</a:t>
            </a:r>
            <a:endParaRPr lang="en-US" sz="2400" dirty="0"/>
          </a:p>
          <a:p>
            <a:pPr marL="285750" indent="0">
              <a:spcAft>
                <a:spcPts val="1200"/>
              </a:spcAft>
              <a:buNone/>
            </a:pPr>
            <a:r>
              <a:rPr lang="en-US" b="1" dirty="0"/>
              <a:t>Paragraphs 18 – 19</a:t>
            </a:r>
            <a:endParaRPr lang="en-US" dirty="0"/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ea typeface="Arial" panose="020B0604020202020204" pitchFamily="34" charset="0"/>
              </a:rPr>
              <a:t>See guidance in AO-39. NOTE: exceptions exist only where such use or reliance is not prohibited by law or regulation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ea typeface="Arial" panose="020B0604020202020204" pitchFamily="34" charset="0"/>
              </a:rPr>
              <a:t>In </a:t>
            </a:r>
            <a:r>
              <a:rPr lang="en-US" sz="2800" u="sng" dirty="0">
                <a:ea typeface="Arial" panose="020B0604020202020204" pitchFamily="34" charset="0"/>
              </a:rPr>
              <a:t>Nondiscrimination</a:t>
            </a:r>
            <a:r>
              <a:rPr lang="en-US" sz="2800" dirty="0">
                <a:ea typeface="Arial" panose="020B0604020202020204" pitchFamily="34" charset="0"/>
              </a:rPr>
              <a:t> section, exceptions listed separately from the prohibitions and requirements</a:t>
            </a:r>
          </a:p>
          <a:p>
            <a:pPr lvl="1">
              <a:spcAft>
                <a:spcPts val="1200"/>
              </a:spcAft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090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628-A07E-AEB8-BE4F-84441083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859C-4434-4D3F-B06C-4B914314FA8C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8A823-1249-57E0-03A6-847D809A5861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Illustrations and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D973C-4D73-6FF0-8A33-48F347363D4F}"/>
              </a:ext>
            </a:extLst>
          </p:cNvPr>
          <p:cNvSpPr txBox="1"/>
          <p:nvPr/>
        </p:nvSpPr>
        <p:spPr>
          <a:xfrm>
            <a:off x="1657349" y="1890147"/>
            <a:ext cx="9058275" cy="3525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Many of the exercises in this portion of the course can have more than one correct answer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Focus on understanding how scenarios do or do not raise concerns about discrimination based on the facts provided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Please read and answer the questions in your student manual.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D22E2A-B4CF-9399-B8F1-3416FFB9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EF62B-9E53-0B63-330D-93EF578A918D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18</a:t>
            </a:r>
          </a:p>
        </p:txBody>
      </p:sp>
    </p:spTree>
    <p:extLst>
      <p:ext uri="{BB962C8B-B14F-4D97-AF65-F5344CB8AC3E}">
        <p14:creationId xmlns:p14="http://schemas.microsoft.com/office/powerpoint/2010/main" val="3782057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B2325-795D-F53D-10E5-54324CAE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486F-4EAD-4467-ABCE-B39D0AA3F61B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D34671-ADDF-6161-DC79-436301AB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EE1FA9-D3E4-C4C4-7BB4-73496334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281629"/>
            <a:ext cx="9925051" cy="4889500"/>
          </a:xfrm>
        </p:spPr>
        <p:txBody>
          <a:bodyPr>
            <a:normAutofit/>
          </a:bodyPr>
          <a:lstStyle/>
          <a:p>
            <a:pPr marR="17145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b="1" u="sng" dirty="0">
                <a:effectLst/>
                <a:latin typeface="Arial" panose="020B0604020202020204" pitchFamily="34" charset="0"/>
              </a:rPr>
              <a:t>Section One</a:t>
            </a:r>
            <a:r>
              <a:rPr lang="en-US" b="1" dirty="0">
                <a:effectLst/>
                <a:latin typeface="Arial" panose="020B0604020202020204" pitchFamily="34" charset="0"/>
              </a:rPr>
              <a:t>: </a:t>
            </a:r>
            <a:r>
              <a:rPr lang="en-US" dirty="0">
                <a:effectLst/>
                <a:latin typeface="Arial" panose="020B0604020202020204" pitchFamily="34" charset="0"/>
              </a:rPr>
              <a:t>Requirements Related to Antidiscrimination Laws</a:t>
            </a:r>
          </a:p>
          <a:p>
            <a:pPr marR="0" indent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Paragraph 1 – Prohibition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 appraiser must not act in a manner that violates or contributes to a violation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 federal, state, or local antidiscrimination laws or regulations. This includes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Fair Housing Act (FHAct), the Equal Credit Opportunity Act (ECOA), and the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Civil Rights Act of 1866.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Paragraph 2 - Requirement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 appraiser must have knowledge of antidiscrimination laws and regulations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when those laws or regulations apply to the appraiser or to the assignment.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 appraiser must complete an assignment in full compliance with applicable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laws and regulations.</a:t>
            </a:r>
            <a:endParaRPr lang="en-US" sz="2800" dirty="0"/>
          </a:p>
          <a:p>
            <a:pPr lvl="1">
              <a:spcAft>
                <a:spcPts val="1200"/>
              </a:spcAft>
            </a:pP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452BA-DC0C-C4A2-E897-1A67DD77EAB4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18</a:t>
            </a:r>
          </a:p>
        </p:txBody>
      </p:sp>
    </p:spTree>
    <p:extLst>
      <p:ext uri="{BB962C8B-B14F-4D97-AF65-F5344CB8AC3E}">
        <p14:creationId xmlns:p14="http://schemas.microsoft.com/office/powerpoint/2010/main" val="2572125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628-A07E-AEB8-BE4F-84441083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56A-C454-4649-9D66-CCCF3E47A54A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8A823-1249-57E0-03A6-847D809A5861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Paragraphs 1 &amp; 2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D973C-4D73-6FF0-8A33-48F347363D4F}"/>
              </a:ext>
            </a:extLst>
          </p:cNvPr>
          <p:cNvSpPr txBox="1"/>
          <p:nvPr/>
        </p:nvSpPr>
        <p:spPr>
          <a:xfrm>
            <a:off x="1657348" y="1786423"/>
            <a:ext cx="9058275" cy="1536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Appraiser agrees to perform an assignment on a single-family house in Connecticut, how do they determine which laws might apply?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D22E2A-B4CF-9399-B8F1-3416FFB9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EF62B-9E53-0B63-330D-93EF578A918D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493A9-9EEF-6F74-D6FB-51CB177A664D}"/>
              </a:ext>
            </a:extLst>
          </p:cNvPr>
          <p:cNvSpPr txBox="1"/>
          <p:nvPr/>
        </p:nvSpPr>
        <p:spPr>
          <a:xfrm>
            <a:off x="1657348" y="3316440"/>
            <a:ext cx="7486652" cy="3149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Key Factors:</a:t>
            </a:r>
          </a:p>
          <a:p>
            <a:pPr marL="685800" marR="171450" lvl="1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Residential property – see page 121 GRM</a:t>
            </a:r>
          </a:p>
          <a:p>
            <a:pPr marL="1143000" marR="171450" lvl="2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USPAP Sections - </a:t>
            </a:r>
          </a:p>
          <a:p>
            <a:pPr marL="1143000" marR="171450" lvl="2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FHAct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marR="171450" lvl="2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Connecticut specific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972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B2325-795D-F53D-10E5-54324CAE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DE30-CFFB-4D7D-A116-BE4ED9E45BEC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D34671-ADDF-6161-DC79-436301AB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EE1FA9-D3E4-C4C4-7BB4-73496334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281629"/>
            <a:ext cx="9925051" cy="4889500"/>
          </a:xfrm>
        </p:spPr>
        <p:txBody>
          <a:bodyPr>
            <a:normAutofit/>
          </a:bodyPr>
          <a:lstStyle/>
          <a:p>
            <a:pPr marR="17145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b="1" u="sng" dirty="0">
                <a:effectLst/>
                <a:latin typeface="Arial" panose="020B0604020202020204" pitchFamily="34" charset="0"/>
              </a:rPr>
              <a:t>Section One</a:t>
            </a:r>
            <a:r>
              <a:rPr lang="en-US" b="1" dirty="0">
                <a:effectLst/>
                <a:latin typeface="Arial" panose="020B0604020202020204" pitchFamily="34" charset="0"/>
              </a:rPr>
              <a:t>: </a:t>
            </a:r>
            <a:r>
              <a:rPr lang="en-US" dirty="0">
                <a:effectLst/>
                <a:latin typeface="Arial" panose="020B0604020202020204" pitchFamily="34" charset="0"/>
              </a:rPr>
              <a:t>Requirements Related to Antidiscrimination Laws</a:t>
            </a:r>
          </a:p>
          <a:p>
            <a:pPr marR="0" indent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Paragraph 3 – Prohibition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 An appraiser, when completing a residential real property assignment,</a:t>
            </a: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must not base their opinion of value in whole or in part on race, color,</a:t>
            </a: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religion, national origin, sex, disability, or familial status.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Paragraph 4 - Information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54305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Comment: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The FHAct prohibits discrimination in residential real estate</a:t>
            </a:r>
          </a:p>
          <a:p>
            <a:pPr marL="154305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appraisals on the basis of race, color, religion, national origin, sex,</a:t>
            </a:r>
          </a:p>
          <a:p>
            <a:pPr marL="154305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disability, or familial status. Under the FHAct, an appraiser may not use or</a:t>
            </a:r>
          </a:p>
          <a:p>
            <a:pPr marL="154305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rely upon information relating to these protected characteristics, with</a:t>
            </a:r>
          </a:p>
          <a:p>
            <a:pPr marL="154305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limited exceptions.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452BA-DC0C-C4A2-E897-1A67DD77EAB4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19</a:t>
            </a:r>
          </a:p>
        </p:txBody>
      </p:sp>
    </p:spTree>
    <p:extLst>
      <p:ext uri="{BB962C8B-B14F-4D97-AF65-F5344CB8AC3E}">
        <p14:creationId xmlns:p14="http://schemas.microsoft.com/office/powerpoint/2010/main" val="136476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628-A07E-AEB8-BE4F-84441083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56A-C454-4649-9D66-CCCF3E47A54A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8A823-1249-57E0-03A6-847D809A5861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Paragraph 3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D973C-4D73-6FF0-8A33-48F347363D4F}"/>
              </a:ext>
            </a:extLst>
          </p:cNvPr>
          <p:cNvSpPr txBox="1"/>
          <p:nvPr/>
        </p:nvSpPr>
        <p:spPr>
          <a:xfrm>
            <a:off x="1657349" y="1731918"/>
            <a:ext cx="9058275" cy="203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During a site visit, the “race” is determined to be a minority, appraiser selects comparables believed to be owned or in a subdivision of similar people. Is this allowed?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D22E2A-B4CF-9399-B8F1-3416FFB9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EF62B-9E53-0B63-330D-93EF578A918D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493A9-9EEF-6F74-D6FB-51CB177A664D}"/>
              </a:ext>
            </a:extLst>
          </p:cNvPr>
          <p:cNvSpPr txBox="1"/>
          <p:nvPr/>
        </p:nvSpPr>
        <p:spPr>
          <a:xfrm>
            <a:off x="1657349" y="3792218"/>
            <a:ext cx="8499727" cy="2288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Key Factors:</a:t>
            </a:r>
          </a:p>
          <a:p>
            <a:pPr marL="685800" marR="171450" lvl="1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Considered Race</a:t>
            </a:r>
          </a:p>
          <a:p>
            <a:pPr marL="685800" marR="171450" lvl="1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Same if the owner hadn’t been there and surmised based on the contents of the house</a:t>
            </a:r>
          </a:p>
        </p:txBody>
      </p:sp>
    </p:spTree>
    <p:extLst>
      <p:ext uri="{BB962C8B-B14F-4D97-AF65-F5344CB8AC3E}">
        <p14:creationId xmlns:p14="http://schemas.microsoft.com/office/powerpoint/2010/main" val="235140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628-A07E-AEB8-BE4F-84441083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56A-C454-4649-9D66-CCCF3E47A54A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8A823-1249-57E0-03A6-847D809A5861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Paragraph 4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D973C-4D73-6FF0-8A33-48F347363D4F}"/>
              </a:ext>
            </a:extLst>
          </p:cNvPr>
          <p:cNvSpPr txBox="1"/>
          <p:nvPr/>
        </p:nvSpPr>
        <p:spPr>
          <a:xfrm>
            <a:off x="1657349" y="1731918"/>
            <a:ext cx="9058275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Does demographic information constitute information relating to a protected characteristic?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D22E2A-B4CF-9399-B8F1-3416FFB9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EF62B-9E53-0B63-330D-93EF578A918D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493A9-9EEF-6F74-D6FB-51CB177A664D}"/>
              </a:ext>
            </a:extLst>
          </p:cNvPr>
          <p:cNvSpPr txBox="1"/>
          <p:nvPr/>
        </p:nvSpPr>
        <p:spPr>
          <a:xfrm>
            <a:off x="1703398" y="2933132"/>
            <a:ext cx="8499727" cy="278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685800" marR="171450" lvl="1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Census data is related to protected characteristics</a:t>
            </a:r>
          </a:p>
          <a:p>
            <a:pPr marL="685800" marR="171450" lvl="1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Using or relying on this information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302561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B2325-795D-F53D-10E5-54324CAE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E058-E38D-4C20-9001-AC9F08C60CCD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D34671-ADDF-6161-DC79-436301AB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EE1FA9-D3E4-C4C4-7BB4-73496334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281629"/>
            <a:ext cx="9925051" cy="4889500"/>
          </a:xfrm>
        </p:spPr>
        <p:txBody>
          <a:bodyPr>
            <a:normAutofit/>
          </a:bodyPr>
          <a:lstStyle/>
          <a:p>
            <a:pPr marR="17145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b="1" u="sng" dirty="0">
                <a:effectLst/>
                <a:latin typeface="Arial" panose="020B0604020202020204" pitchFamily="34" charset="0"/>
              </a:rPr>
              <a:t>Section One</a:t>
            </a:r>
            <a:r>
              <a:rPr lang="en-US" b="1" dirty="0">
                <a:effectLst/>
                <a:latin typeface="Arial" panose="020B0604020202020204" pitchFamily="34" charset="0"/>
              </a:rPr>
              <a:t>: </a:t>
            </a:r>
            <a:r>
              <a:rPr lang="en-US" dirty="0">
                <a:effectLst/>
                <a:latin typeface="Arial" panose="020B0604020202020204" pitchFamily="34" charset="0"/>
              </a:rPr>
              <a:t>Requirements Related to Antidiscrimination Laws</a:t>
            </a: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Paragraph 5 – Information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65735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FHAct can be violated through disparate treatment (treating</a:t>
            </a:r>
          </a:p>
          <a:p>
            <a:pPr marL="165735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individuals of one protected group differently from and less favorably than</a:t>
            </a:r>
          </a:p>
          <a:p>
            <a:pPr marL="165735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others not in that protected group) and disparate impact (employing</a:t>
            </a:r>
          </a:p>
          <a:p>
            <a:pPr marL="165735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neutral policies or practices that disproportionately harm members of a</a:t>
            </a:r>
          </a:p>
          <a:p>
            <a:pPr marL="165735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protected group, except when those policies or practices are justified and</a:t>
            </a:r>
          </a:p>
          <a:p>
            <a:pPr marL="165735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there are no less disproportionate policies or practices that could be used</a:t>
            </a:r>
          </a:p>
          <a:p>
            <a:pPr marL="165735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instead).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Aft>
                <a:spcPts val="1200"/>
              </a:spcAft>
            </a:pP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452BA-DC0C-C4A2-E897-1A67DD77EAB4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20</a:t>
            </a:r>
          </a:p>
        </p:txBody>
      </p:sp>
    </p:spTree>
    <p:extLst>
      <p:ext uri="{BB962C8B-B14F-4D97-AF65-F5344CB8AC3E}">
        <p14:creationId xmlns:p14="http://schemas.microsoft.com/office/powerpoint/2010/main" val="39634788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628-A07E-AEB8-BE4F-84441083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56A-C454-4649-9D66-CCCF3E47A54A}" type="slidenum">
              <a:rPr lang="en-US" smtClean="0"/>
              <a:t>38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8A823-1249-57E0-03A6-847D809A5861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Paragraph 5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D973C-4D73-6FF0-8A33-48F347363D4F}"/>
              </a:ext>
            </a:extLst>
          </p:cNvPr>
          <p:cNvSpPr txBox="1"/>
          <p:nvPr/>
        </p:nvSpPr>
        <p:spPr>
          <a:xfrm>
            <a:off x="1657349" y="1731918"/>
            <a:ext cx="9058275" cy="1536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Appraiser spends 30 minutes inspecting tract housing and 1 hour in custom/historic properties. Is this disparate treatment?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D22E2A-B4CF-9399-B8F1-3416FFB9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EF62B-9E53-0B63-330D-93EF578A918D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493A9-9EEF-6F74-D6FB-51CB177A664D}"/>
              </a:ext>
            </a:extLst>
          </p:cNvPr>
          <p:cNvSpPr txBox="1"/>
          <p:nvPr/>
        </p:nvSpPr>
        <p:spPr>
          <a:xfrm>
            <a:off x="1703398" y="3154112"/>
            <a:ext cx="8499727" cy="278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marL="685800" marR="171450" lvl="1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Disparate treatment is based on individuals, not properties</a:t>
            </a:r>
          </a:p>
          <a:p>
            <a:pPr marL="685800" marR="171450" lvl="1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Can’t use property types to purposely treat a client or owner differently. (Pretext)</a:t>
            </a:r>
          </a:p>
        </p:txBody>
      </p:sp>
    </p:spTree>
    <p:extLst>
      <p:ext uri="{BB962C8B-B14F-4D97-AF65-F5344CB8AC3E}">
        <p14:creationId xmlns:p14="http://schemas.microsoft.com/office/powerpoint/2010/main" val="275519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B2325-795D-F53D-10E5-54324CAE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85DA-36CB-4F58-BFDC-A99D2410BA9D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D34671-ADDF-6161-DC79-436301AB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EE1FA9-D3E4-C4C4-7BB4-73496334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281629"/>
            <a:ext cx="9925051" cy="4889500"/>
          </a:xfrm>
        </p:spPr>
        <p:txBody>
          <a:bodyPr>
            <a:normAutofit/>
          </a:bodyPr>
          <a:lstStyle/>
          <a:p>
            <a:pPr marR="17145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b="1" u="sng" dirty="0">
                <a:effectLst/>
                <a:latin typeface="Arial" panose="020B0604020202020204" pitchFamily="34" charset="0"/>
              </a:rPr>
              <a:t>Section One</a:t>
            </a:r>
            <a:r>
              <a:rPr lang="en-US" b="1" dirty="0">
                <a:effectLst/>
                <a:latin typeface="Arial" panose="020B0604020202020204" pitchFamily="34" charset="0"/>
              </a:rPr>
              <a:t>: </a:t>
            </a:r>
            <a:r>
              <a:rPr lang="en-US" dirty="0">
                <a:effectLst/>
                <a:latin typeface="Arial" panose="020B0604020202020204" pitchFamily="34" charset="0"/>
              </a:rPr>
              <a:t>Requirements Related to Antidiscrimination Laws</a:t>
            </a: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Paragraph 6 – Information </a:t>
            </a: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57350" algn="l"/>
              </a:tabLst>
            </a:pPr>
            <a:r>
              <a:rPr lang="en-US" sz="2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	</a:t>
            </a:r>
            <a:r>
              <a:rPr lang="en-US" sz="1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Section 1981 of the federal Civil Rights Act of 1866 prohibits many forms</a:t>
            </a: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57350" algn="l"/>
              </a:tabLst>
            </a:pPr>
            <a:r>
              <a:rPr lang="en-US" sz="1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	of discrimination with respect to the making and enforcement of contracts,</a:t>
            </a: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57350" algn="l"/>
              </a:tabLst>
            </a:pPr>
            <a:r>
              <a:rPr lang="en-US" sz="1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	and Section 1982 of the same law prohibits discrimination with respect to</a:t>
            </a: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57350" algn="l"/>
              </a:tabLst>
            </a:pPr>
            <a:r>
              <a:rPr lang="en-US" sz="1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	the purchasing, leasing, selling, holding, and conveyance of real and</a:t>
            </a: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57350" algn="l"/>
              </a:tabLst>
            </a:pPr>
            <a:r>
              <a:rPr lang="en-US" sz="1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	personal property. The Civil Rights Act of 1866 applies to real property</a:t>
            </a: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57350" algn="l"/>
              </a:tabLst>
            </a:pPr>
            <a:r>
              <a:rPr lang="en-US" sz="1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	appraisals, in addition to personal property and other appraisals.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Aft>
                <a:spcPts val="1200"/>
              </a:spcAft>
            </a:pP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452BA-DC0C-C4A2-E897-1A67DD77EAB4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21</a:t>
            </a:r>
          </a:p>
        </p:txBody>
      </p:sp>
    </p:spTree>
    <p:extLst>
      <p:ext uri="{BB962C8B-B14F-4D97-AF65-F5344CB8AC3E}">
        <p14:creationId xmlns:p14="http://schemas.microsoft.com/office/powerpoint/2010/main" val="78040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00B0-D5D7-B848-8826-ACB9B159E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Course Design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1965E-7F00-3B48-8BFC-851CE1189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2150" y="1181101"/>
            <a:ext cx="8601075" cy="47106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>
                <a:latin typeface="Arial"/>
                <a:cs typeface="Arial"/>
              </a:rPr>
              <a:t>Course explores changes to USPAP, including</a:t>
            </a:r>
            <a:endParaRPr lang="en-US" dirty="0"/>
          </a:p>
          <a:p>
            <a:pPr lvl="1"/>
            <a:endParaRPr lang="en-US" dirty="0">
              <a:latin typeface="Arial"/>
              <a:cs typeface="Arial"/>
            </a:endParaRPr>
          </a:p>
          <a:p>
            <a:pPr lvl="1"/>
            <a:r>
              <a:rPr lang="en-US" sz="2800" dirty="0">
                <a:latin typeface="Arial"/>
                <a:cs typeface="Arial"/>
              </a:rPr>
              <a:t>Changes to the ETHICS RULE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Change to Definitions, Standards Rules, and Minor Edits</a:t>
            </a:r>
          </a:p>
          <a:p>
            <a:pPr marL="457200" lvl="1" indent="0">
              <a:buNone/>
            </a:pPr>
            <a:endParaRPr lang="en-US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Arial"/>
                <a:cs typeface="Arial"/>
              </a:rPr>
              <a:t>Includes Illustrations, Exercise Questions, and Case Studies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9CF51-A073-4437-A225-CE52BC385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AE7B-2C49-4996-9B71-6C763BDB44E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0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628-A07E-AEB8-BE4F-84441083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56A-C454-4649-9D66-CCCF3E47A54A}" type="slidenum">
              <a:rPr lang="en-US" smtClean="0"/>
              <a:t>40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8A823-1249-57E0-03A6-847D809A5861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Paragraph 6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D973C-4D73-6FF0-8A33-48F347363D4F}"/>
              </a:ext>
            </a:extLst>
          </p:cNvPr>
          <p:cNvSpPr txBox="1"/>
          <p:nvPr/>
        </p:nvSpPr>
        <p:spPr>
          <a:xfrm>
            <a:off x="1657349" y="1731918"/>
            <a:ext cx="9058275" cy="1536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Appraiser performs assignments for white clients but refuses assignments from potential black clients Is this a USPAP violation?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D22E2A-B4CF-9399-B8F1-3416FFB9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EF62B-9E53-0B63-330D-93EF578A918D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493A9-9EEF-6F74-D6FB-51CB177A664D}"/>
              </a:ext>
            </a:extLst>
          </p:cNvPr>
          <p:cNvSpPr txBox="1"/>
          <p:nvPr/>
        </p:nvSpPr>
        <p:spPr>
          <a:xfrm>
            <a:off x="1703398" y="3154112"/>
            <a:ext cx="8499727" cy="179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685800" marR="171450" lvl="1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Civil Rights Act of 1866</a:t>
            </a:r>
          </a:p>
          <a:p>
            <a:pPr marL="685800" marR="171450" lvl="1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Violates the law, so violates USPAP</a:t>
            </a:r>
          </a:p>
        </p:txBody>
      </p:sp>
    </p:spTree>
    <p:extLst>
      <p:ext uri="{BB962C8B-B14F-4D97-AF65-F5344CB8AC3E}">
        <p14:creationId xmlns:p14="http://schemas.microsoft.com/office/powerpoint/2010/main" val="57308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B2325-795D-F53D-10E5-54324CAE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CE08-3BFD-4AE8-8A65-E39C3BCCC39A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D34671-ADDF-6161-DC79-436301AB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EE1FA9-D3E4-C4C4-7BB4-73496334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281628"/>
            <a:ext cx="9925051" cy="5074721"/>
          </a:xfrm>
        </p:spPr>
        <p:txBody>
          <a:bodyPr>
            <a:normAutofit fontScale="77500" lnSpcReduction="20000"/>
          </a:bodyPr>
          <a:lstStyle/>
          <a:p>
            <a:pPr marR="17145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sz="3600" b="1" u="sng" dirty="0">
                <a:effectLst/>
                <a:latin typeface="Arial" panose="020B0604020202020204" pitchFamily="34" charset="0"/>
              </a:rPr>
              <a:t>Section One</a:t>
            </a:r>
            <a:r>
              <a:rPr lang="en-US" sz="3600" b="1" dirty="0">
                <a:effectLst/>
                <a:latin typeface="Arial" panose="020B0604020202020204" pitchFamily="34" charset="0"/>
              </a:rPr>
              <a:t>: </a:t>
            </a:r>
            <a:r>
              <a:rPr lang="en-US" sz="3600" dirty="0">
                <a:effectLst/>
                <a:latin typeface="Arial" panose="020B0604020202020204" pitchFamily="34" charset="0"/>
              </a:rPr>
              <a:t>Requirements Related to Antidiscrimination Laws</a:t>
            </a:r>
            <a:endParaRPr lang="en-US" sz="22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Paragraph 7 – Prohibition </a:t>
            </a:r>
          </a:p>
          <a:p>
            <a:pPr marL="1371600" marR="0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2. An appraiser, when completing an assignment where the intended use is in</a:t>
            </a:r>
          </a:p>
          <a:p>
            <a:pPr marL="1371600" marR="0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connection with a credit transaction, not limited to credit secured by real</a:t>
            </a:r>
          </a:p>
          <a:p>
            <a:pPr marL="1371600" marR="0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property, must not base their opinion of value in whole or in part on race,</a:t>
            </a:r>
          </a:p>
          <a:p>
            <a:pPr marL="1371600" marR="0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color, religion, national origin, sex, marital status, age, source of income,</a:t>
            </a:r>
          </a:p>
          <a:p>
            <a:pPr marL="1371600" marR="0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or the good-faith exercise of rights under the Consumer Credit Protection</a:t>
            </a:r>
          </a:p>
          <a:p>
            <a:pPr marL="1371600" marR="0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Act.</a:t>
            </a:r>
            <a:endParaRPr lang="en-US" sz="22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Paragraph 8 – Information </a:t>
            </a:r>
          </a:p>
          <a:p>
            <a:pPr marL="1485900" marR="0" indent="-1257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	</a:t>
            </a:r>
            <a:r>
              <a:rPr lang="en-US" sz="23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Comment</a:t>
            </a:r>
            <a:r>
              <a:rPr lang="en-US" sz="2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ECOA prohibits discrimination in any aspect of a credit</a:t>
            </a:r>
          </a:p>
          <a:p>
            <a:pPr marL="1485900" marR="0" indent="-1257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	transaction on the basis of race, color, religion, national origin, sex, marital</a:t>
            </a:r>
          </a:p>
          <a:p>
            <a:pPr marL="1485900" marR="0" indent="-1257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	status, age, source of income, or the good-faith exercise of any right under</a:t>
            </a:r>
          </a:p>
          <a:p>
            <a:pPr marL="1485900" marR="0" indent="-1257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	the Consumer Credit Protection Act in any aspect of a credit transaction,</a:t>
            </a:r>
          </a:p>
          <a:p>
            <a:pPr marL="1485900" marR="0" indent="-1257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	with limited exceptions. An appraisal used in connection with a credit</a:t>
            </a:r>
          </a:p>
          <a:p>
            <a:pPr marL="1485900" marR="0" indent="-1257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	transaction is an aspect of the credit transaction.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452BA-DC0C-C4A2-E897-1A67DD77EAB4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21</a:t>
            </a:r>
          </a:p>
        </p:txBody>
      </p:sp>
    </p:spTree>
    <p:extLst>
      <p:ext uri="{BB962C8B-B14F-4D97-AF65-F5344CB8AC3E}">
        <p14:creationId xmlns:p14="http://schemas.microsoft.com/office/powerpoint/2010/main" val="1116383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628-A07E-AEB8-BE4F-84441083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56A-C454-4649-9D66-CCCF3E47A54A}" type="slidenum">
              <a:rPr lang="en-US" smtClean="0"/>
              <a:t>42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8A823-1249-57E0-03A6-847D809A5861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Paragraph </a:t>
            </a:r>
            <a:r>
              <a:rPr lang="en-US" sz="3600" b="1" dirty="0">
                <a:latin typeface="Arial" panose="020B0604020202020204" pitchFamily="34" charset="0"/>
              </a:rPr>
              <a:t>7-8</a:t>
            </a:r>
            <a:r>
              <a:rPr lang="en-US" sz="3600" b="1" dirty="0">
                <a:effectLst/>
                <a:latin typeface="Arial" panose="020B0604020202020204" pitchFamily="34" charset="0"/>
              </a:rPr>
              <a:t>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D973C-4D73-6FF0-8A33-48F347363D4F}"/>
              </a:ext>
            </a:extLst>
          </p:cNvPr>
          <p:cNvSpPr txBox="1"/>
          <p:nvPr/>
        </p:nvSpPr>
        <p:spPr>
          <a:xfrm>
            <a:off x="1657349" y="1731918"/>
            <a:ext cx="9058275" cy="1536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Appraiser agrees to do an appraisal of an asset that is intended to be collateral in connection with a business transaction. Does ECOA apply?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D22E2A-B4CF-9399-B8F1-3416FFB9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EF62B-9E53-0B63-330D-93EF578A918D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493A9-9EEF-6F74-D6FB-51CB177A664D}"/>
              </a:ext>
            </a:extLst>
          </p:cNvPr>
          <p:cNvSpPr txBox="1"/>
          <p:nvPr/>
        </p:nvSpPr>
        <p:spPr>
          <a:xfrm>
            <a:off x="1703398" y="3154112"/>
            <a:ext cx="8499727" cy="2288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685800" marR="171450" lvl="1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Business loan – could be contributing to ECOA violation</a:t>
            </a:r>
          </a:p>
          <a:p>
            <a:pPr marL="685800" marR="171450" lvl="1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Could violate paragraphs 1 and 7</a:t>
            </a:r>
          </a:p>
        </p:txBody>
      </p:sp>
    </p:spTree>
    <p:extLst>
      <p:ext uri="{BB962C8B-B14F-4D97-AF65-F5344CB8AC3E}">
        <p14:creationId xmlns:p14="http://schemas.microsoft.com/office/powerpoint/2010/main" val="338895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628-A07E-AEB8-BE4F-84441083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56A-C454-4649-9D66-CCCF3E47A54A}" type="slidenum">
              <a:rPr lang="en-US" smtClean="0"/>
              <a:t>43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8A823-1249-57E0-03A6-847D809A5861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Paragraph </a:t>
            </a:r>
            <a:r>
              <a:rPr lang="en-US" sz="3600" b="1" dirty="0">
                <a:latin typeface="Arial" panose="020B0604020202020204" pitchFamily="34" charset="0"/>
              </a:rPr>
              <a:t>7-8</a:t>
            </a:r>
            <a:r>
              <a:rPr lang="en-US" sz="3600" b="1" dirty="0">
                <a:effectLst/>
                <a:latin typeface="Arial" panose="020B0604020202020204" pitchFamily="34" charset="0"/>
              </a:rPr>
              <a:t> Example Part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D973C-4D73-6FF0-8A33-48F347363D4F}"/>
              </a:ext>
            </a:extLst>
          </p:cNvPr>
          <p:cNvSpPr txBox="1"/>
          <p:nvPr/>
        </p:nvSpPr>
        <p:spPr>
          <a:xfrm>
            <a:off x="1657349" y="1731918"/>
            <a:ext cx="9058275" cy="203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assignment is complete. Unknown by the appraiser, the loan is denied due to contested charges. Has the appraiser contributed to a Violation?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D22E2A-B4CF-9399-B8F1-3416FFB9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EF62B-9E53-0B63-330D-93EF578A918D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493A9-9EEF-6F74-D6FB-51CB177A664D}"/>
              </a:ext>
            </a:extLst>
          </p:cNvPr>
          <p:cNvSpPr txBox="1"/>
          <p:nvPr/>
        </p:nvSpPr>
        <p:spPr>
          <a:xfrm>
            <a:off x="1703398" y="3788471"/>
            <a:ext cx="8499727" cy="2216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marL="685800" marR="171450" lvl="1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Creditor may have issues due to the denial</a:t>
            </a:r>
          </a:p>
          <a:p>
            <a:pPr marL="685800" marR="171450" lvl="1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Appraiser complied with USPAP </a:t>
            </a:r>
          </a:p>
          <a:p>
            <a:pPr marL="1143000" marR="171450" lvl="2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 client violates ECOA, it does not come back to the appraiser</a:t>
            </a:r>
          </a:p>
        </p:txBody>
      </p:sp>
    </p:spTree>
    <p:extLst>
      <p:ext uri="{BB962C8B-B14F-4D97-AF65-F5344CB8AC3E}">
        <p14:creationId xmlns:p14="http://schemas.microsoft.com/office/powerpoint/2010/main" val="391612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B2325-795D-F53D-10E5-54324CAE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383A-FBA2-41D7-BABA-658828131BA1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D34671-ADDF-6161-DC79-436301AB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EE1FA9-D3E4-C4C4-7BB4-73496334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281629"/>
            <a:ext cx="9925051" cy="4889500"/>
          </a:xfrm>
        </p:spPr>
        <p:txBody>
          <a:bodyPr>
            <a:normAutofit/>
          </a:bodyPr>
          <a:lstStyle/>
          <a:p>
            <a:pPr marR="17145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b="1" u="sng" dirty="0">
                <a:effectLst/>
                <a:latin typeface="Arial" panose="020B0604020202020204" pitchFamily="34" charset="0"/>
              </a:rPr>
              <a:t>Section One</a:t>
            </a:r>
            <a:r>
              <a:rPr lang="en-US" b="1" dirty="0">
                <a:effectLst/>
                <a:latin typeface="Arial" panose="020B0604020202020204" pitchFamily="34" charset="0"/>
              </a:rPr>
              <a:t>: </a:t>
            </a:r>
            <a:r>
              <a:rPr lang="en-US" dirty="0">
                <a:effectLst/>
                <a:latin typeface="Arial" panose="020B0604020202020204" pitchFamily="34" charset="0"/>
              </a:rPr>
              <a:t>Requirements Related to Antidiscrimination Laws</a:t>
            </a: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Paragraph 9 – Prohibition </a:t>
            </a:r>
          </a:p>
          <a:p>
            <a:pPr marL="108585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3. An appraiser must not violate any state or local antidiscrimination laws or</a:t>
            </a:r>
          </a:p>
          <a:p>
            <a:pPr marL="108585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regulations applicable to the appraiser or to their assignment.</a:t>
            </a: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b="1" dirty="0"/>
              <a:t>Paragraph 10 – Information </a:t>
            </a:r>
          </a:p>
          <a:p>
            <a:pPr marL="154305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	</a:t>
            </a:r>
            <a:r>
              <a:rPr lang="en-US" sz="18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Comment: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State and local laws may expand upon federal</a:t>
            </a:r>
          </a:p>
          <a:p>
            <a:pPr marL="154305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	antidiscrimination requirements to protect additional characteristics and/or</a:t>
            </a:r>
          </a:p>
          <a:p>
            <a:pPr marL="154305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	prohibit additional practices. The specific laws and regulations that are</a:t>
            </a:r>
          </a:p>
          <a:p>
            <a:pPr marL="154305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	applicable to an appraiser or an assignment will vary.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Aft>
                <a:spcPts val="1200"/>
              </a:spcAft>
            </a:pP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452BA-DC0C-C4A2-E897-1A67DD77EAB4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23</a:t>
            </a:r>
          </a:p>
        </p:txBody>
      </p:sp>
    </p:spTree>
    <p:extLst>
      <p:ext uri="{BB962C8B-B14F-4D97-AF65-F5344CB8AC3E}">
        <p14:creationId xmlns:p14="http://schemas.microsoft.com/office/powerpoint/2010/main" val="961057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628-A07E-AEB8-BE4F-84441083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56A-C454-4649-9D66-CCCF3E47A54A}" type="slidenum">
              <a:rPr lang="en-US" smtClean="0"/>
              <a:t>45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8A823-1249-57E0-03A6-847D809A5861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Paragraph </a:t>
            </a:r>
            <a:r>
              <a:rPr lang="en-US" sz="3600" b="1" dirty="0">
                <a:latin typeface="Arial" panose="020B0604020202020204" pitchFamily="34" charset="0"/>
              </a:rPr>
              <a:t>9-10</a:t>
            </a:r>
            <a:r>
              <a:rPr lang="en-US" sz="3600" b="1" dirty="0">
                <a:effectLst/>
                <a:latin typeface="Arial" panose="020B0604020202020204" pitchFamily="34" charset="0"/>
              </a:rPr>
              <a:t>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D973C-4D73-6FF0-8A33-48F347363D4F}"/>
              </a:ext>
            </a:extLst>
          </p:cNvPr>
          <p:cNvSpPr txBox="1"/>
          <p:nvPr/>
        </p:nvSpPr>
        <p:spPr>
          <a:xfrm>
            <a:off x="1657349" y="1731918"/>
            <a:ext cx="9058275" cy="1536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New York State and NYC have antidiscrimination laws that mirror federal law, but some provisions are more protective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D22E2A-B4CF-9399-B8F1-3416FFB9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EF62B-9E53-0B63-330D-93EF578A918D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493A9-9EEF-6F74-D6FB-51CB177A664D}"/>
              </a:ext>
            </a:extLst>
          </p:cNvPr>
          <p:cNvSpPr txBox="1"/>
          <p:nvPr/>
        </p:nvSpPr>
        <p:spPr>
          <a:xfrm>
            <a:off x="1703398" y="3154112"/>
            <a:ext cx="8499727" cy="278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NY State prohibits discrimination based on military status, victim of domestic violence.</a:t>
            </a:r>
          </a:p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NYC prohibits discrimination based on occupation, victim of sex assault or stalking</a:t>
            </a:r>
          </a:p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 appraisal in NYC has both that apply</a:t>
            </a:r>
          </a:p>
        </p:txBody>
      </p:sp>
    </p:spTree>
    <p:extLst>
      <p:ext uri="{BB962C8B-B14F-4D97-AF65-F5344CB8AC3E}">
        <p14:creationId xmlns:p14="http://schemas.microsoft.com/office/powerpoint/2010/main" val="8307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6AEC6-BB60-E60E-BFDB-6F3A0A008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B6B39-614F-2BAE-5805-7E836890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56A-C454-4649-9D66-CCCF3E47A54A}" type="slidenum">
              <a:rPr lang="en-US" smtClean="0"/>
              <a:t>46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1627BE-F1AE-9EBB-03AF-D8FEADDA2334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Paragraph </a:t>
            </a:r>
            <a:r>
              <a:rPr lang="en-US" sz="3600" b="1" dirty="0">
                <a:latin typeface="Arial" panose="020B0604020202020204" pitchFamily="34" charset="0"/>
              </a:rPr>
              <a:t>9-10</a:t>
            </a:r>
            <a:r>
              <a:rPr lang="en-US" sz="3600" b="1" dirty="0">
                <a:effectLst/>
                <a:latin typeface="Arial" panose="020B0604020202020204" pitchFamily="34" charset="0"/>
              </a:rPr>
              <a:t>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7A29FC-1A56-A96A-F126-EA2BDF320849}"/>
              </a:ext>
            </a:extLst>
          </p:cNvPr>
          <p:cNvSpPr txBox="1"/>
          <p:nvPr/>
        </p:nvSpPr>
        <p:spPr>
          <a:xfrm>
            <a:off x="1657349" y="1731918"/>
            <a:ext cx="9058275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Colorado also has an Anti-discrimination Law called CADA – Colorado Anti-Discrimination Act </a:t>
            </a:r>
            <a:r>
              <a:rPr lang="en-US" dirty="0">
                <a:hlinkClick r:id="rId2"/>
              </a:rPr>
              <a:t>C.R.S. 24-34-301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E5125F-91FF-9629-7927-0E7ACF905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63545A-CA76-05AD-F967-6A8B8B5DA3F0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00162-0BF6-FDF1-2FD6-2CDA2E28E24D}"/>
              </a:ext>
            </a:extLst>
          </p:cNvPr>
          <p:cNvSpPr txBox="1"/>
          <p:nvPr/>
        </p:nvSpPr>
        <p:spPr>
          <a:xfrm>
            <a:off x="1703398" y="2790378"/>
            <a:ext cx="8499727" cy="2656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Colorado prohibits unfair employment practices based on similar protected classes</a:t>
            </a:r>
          </a:p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Colorado also prohibits unfair housing practices, discrimination in places of public accommodations and discriminatory advertising.</a:t>
            </a:r>
          </a:p>
        </p:txBody>
      </p:sp>
    </p:spTree>
    <p:extLst>
      <p:ext uri="{BB962C8B-B14F-4D97-AF65-F5344CB8AC3E}">
        <p14:creationId xmlns:p14="http://schemas.microsoft.com/office/powerpoint/2010/main" val="133461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2BA41-A13B-C5C8-AC95-2C2C8F816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3B0B4-6D7D-F921-5B80-59E107FA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56A-C454-4649-9D66-CCCF3E47A54A}" type="slidenum">
              <a:rPr lang="en-US" smtClean="0"/>
              <a:t>47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E90E3-7060-5D68-7B1C-7A9A9252C100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Colorado Housing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58E3E-08F6-7A74-1CE2-5478871DA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861822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AE859C-0861-C410-0E9D-EAA3350E86DD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94A831-5223-1644-518F-8B0A8ED3D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04" y="1717675"/>
            <a:ext cx="108204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933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7794A-0691-E45A-B504-B80CE21C7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69299-54CC-D2A4-03C5-995F0DA0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56A-C454-4649-9D66-CCCF3E47A54A}" type="slidenum">
              <a:rPr lang="en-US" smtClean="0"/>
              <a:t>48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74733-EEAF-50D5-3621-CC6CFDFD2A18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Colorado Anti-discrimination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6E1B05E-26C0-C38C-BCF8-613F8FE6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3ED853-9FF5-ED25-1A60-491FB6AC42D5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B4FA7-1F66-99BB-2BE2-A2901287C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51" y="1714705"/>
            <a:ext cx="11545653" cy="297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145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B2325-795D-F53D-10E5-54324CAE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5915-52D5-45F3-B47E-AE8B4F9069B9}" type="slidenum">
              <a:rPr lang="en-US" smtClean="0"/>
              <a:t>49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D34671-ADDF-6161-DC79-436301AB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EE1FA9-D3E4-C4C4-7BB4-73496334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281629"/>
            <a:ext cx="9925051" cy="4889500"/>
          </a:xfrm>
        </p:spPr>
        <p:txBody>
          <a:bodyPr>
            <a:normAutofit/>
          </a:bodyPr>
          <a:lstStyle/>
          <a:p>
            <a:pPr marR="17145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b="1" u="sng" dirty="0">
                <a:effectLst/>
                <a:latin typeface="Arial" panose="020B0604020202020204" pitchFamily="34" charset="0"/>
              </a:rPr>
              <a:t>Section Two</a:t>
            </a:r>
            <a:r>
              <a:rPr lang="en-US" b="1" dirty="0">
                <a:effectLst/>
                <a:latin typeface="Arial" panose="020B0604020202020204" pitchFamily="34" charset="0"/>
              </a:rPr>
              <a:t>: </a:t>
            </a:r>
            <a:r>
              <a:rPr lang="en-US" dirty="0">
                <a:effectLst/>
                <a:latin typeface="Arial" panose="020B0604020202020204" pitchFamily="34" charset="0"/>
              </a:rPr>
              <a:t>Additional Antidiscrimination Requirements</a:t>
            </a: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Paragraph 11 – Prohibition /Requirement</a:t>
            </a:r>
          </a:p>
          <a:p>
            <a:pPr marL="102870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Whether or not any antidiscrimination law or regulation applies: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b="1" dirty="0"/>
              <a:t>Paragraph 12 – </a:t>
            </a: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Prohibition</a:t>
            </a:r>
            <a:r>
              <a:rPr lang="en-US" sz="2000" b="1" dirty="0"/>
              <a:t> </a:t>
            </a:r>
          </a:p>
          <a:p>
            <a:pPr marL="102870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b="1" dirty="0"/>
              <a:t>1. An appraiser must not develop and/or report an opinion of value that, in</a:t>
            </a:r>
          </a:p>
          <a:p>
            <a:pPr marL="102870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b="1" dirty="0"/>
              <a:t>whole or in part, is based on the actual or perceived race, ethnicity, color,</a:t>
            </a:r>
          </a:p>
          <a:p>
            <a:pPr marL="102870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b="1" dirty="0"/>
              <a:t>religion, national origin, sex, sexual orientation, gender, gender identity, gender expression, marital status, familial status, age, receipt of public</a:t>
            </a:r>
          </a:p>
          <a:p>
            <a:pPr marL="102870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b="1" dirty="0"/>
              <a:t>assistance income, or disability of any person(s).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Aft>
                <a:spcPts val="1200"/>
              </a:spcAft>
            </a:pP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452BA-DC0C-C4A2-E897-1A67DD77EAB4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24</a:t>
            </a:r>
          </a:p>
        </p:txBody>
      </p:sp>
    </p:spTree>
    <p:extLst>
      <p:ext uri="{BB962C8B-B14F-4D97-AF65-F5344CB8AC3E}">
        <p14:creationId xmlns:p14="http://schemas.microsoft.com/office/powerpoint/2010/main" val="2635657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587B1-C98F-45B0-9212-B2465FB5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C6384-556A-40F2-89F9-AE354DAD8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25" y="1292087"/>
            <a:ext cx="9661250" cy="489384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en-US"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300" dirty="0"/>
              <a:t>Present and explain the revisions to USPAP that were adopted in 2023 and are effective starting January 1, 2024.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300" dirty="0"/>
              <a:t>Present the current changes to USPAP in a variety of scenarios for class discussion.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300" dirty="0"/>
              <a:t>Present scenarios that challenge participants to apply USPAP to situations they encounter in their daily practice.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79302-4E6A-4EE6-BFDA-7E55C993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3795-602E-4A06-89B9-BE0EC8F94A4D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8E38B-27EF-4E5A-AE5C-A006F8D089CA}"/>
              </a:ext>
            </a:extLst>
          </p:cNvPr>
          <p:cNvSpPr txBox="1"/>
          <p:nvPr/>
        </p:nvSpPr>
        <p:spPr>
          <a:xfrm>
            <a:off x="10416988" y="36512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 2 </a:t>
            </a:r>
          </a:p>
        </p:txBody>
      </p:sp>
    </p:spTree>
    <p:extLst>
      <p:ext uri="{BB962C8B-B14F-4D97-AF65-F5344CB8AC3E}">
        <p14:creationId xmlns:p14="http://schemas.microsoft.com/office/powerpoint/2010/main" val="276146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B2325-795D-F53D-10E5-54324CAE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F92A0-0729-4B39-BDA1-A9577BF2BC1A}" type="slidenum">
              <a:rPr lang="en-US" smtClean="0"/>
              <a:t>50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D34671-ADDF-6161-DC79-436301AB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EE1FA9-D3E4-C4C4-7BB4-73496334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281629"/>
            <a:ext cx="9925051" cy="4889500"/>
          </a:xfrm>
        </p:spPr>
        <p:txBody>
          <a:bodyPr>
            <a:normAutofit/>
          </a:bodyPr>
          <a:lstStyle/>
          <a:p>
            <a:pPr marR="17145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b="1" u="sng" dirty="0">
                <a:effectLst/>
                <a:latin typeface="Arial" panose="020B0604020202020204" pitchFamily="34" charset="0"/>
              </a:rPr>
              <a:t>Section Two</a:t>
            </a:r>
            <a:r>
              <a:rPr lang="en-US" b="1" dirty="0">
                <a:effectLst/>
                <a:latin typeface="Arial" panose="020B0604020202020204" pitchFamily="34" charset="0"/>
              </a:rPr>
              <a:t>: </a:t>
            </a:r>
            <a:r>
              <a:rPr lang="en-US" dirty="0">
                <a:effectLst/>
                <a:latin typeface="Arial" panose="020B0604020202020204" pitchFamily="34" charset="0"/>
              </a:rPr>
              <a:t>Additional Antidiscrimination Requirements</a:t>
            </a: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Paragraph 13 – Information</a:t>
            </a:r>
          </a:p>
          <a:p>
            <a:pPr marL="12001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Comment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Within the context of the </a:t>
            </a:r>
            <a:r>
              <a:rPr lang="en-US" sz="18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Nondiscrimination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section of the ETHICS</a:t>
            </a:r>
          </a:p>
          <a:p>
            <a:pPr marL="12001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MT"/>
                <a:ea typeface="Arial" panose="020B0604020202020204" pitchFamily="34" charset="0"/>
                <a:cs typeface="ArialMT"/>
              </a:rPr>
              <a:t>RULE, “person(s)” includes but is not limited to</a:t>
            </a:r>
            <a:r>
              <a:rPr lang="en-US" sz="1800" dirty="0">
                <a:solidFill>
                  <a:srgbClr val="843C0B"/>
                </a:solidFill>
                <a:effectLst/>
                <a:latin typeface="ArialMT"/>
                <a:ea typeface="Arial" panose="020B0604020202020204" pitchFamily="34" charset="0"/>
                <a:cs typeface="ArialMT"/>
              </a:rPr>
              <a:t>: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00150" lvl="1" indent="-285750">
              <a:lnSpc>
                <a:spcPct val="115000"/>
              </a:lnSpc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property or asset owner;</a:t>
            </a:r>
          </a:p>
          <a:p>
            <a:pPr marL="1200150" lvl="1" indent="-285750">
              <a:lnSpc>
                <a:spcPct val="115000"/>
              </a:lnSpc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purchaser or potential purchaser of a property or an asset;</a:t>
            </a:r>
          </a:p>
          <a:p>
            <a:pPr marL="1200150" lvl="1" indent="-285750">
              <a:lnSpc>
                <a:spcPct val="115000"/>
              </a:lnSpc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 individual who might derive benefit from or use a property or an asset;</a:t>
            </a:r>
          </a:p>
          <a:p>
            <a:pPr marL="1200150" lvl="1" indent="-285750">
              <a:lnSpc>
                <a:spcPct val="115000"/>
              </a:lnSpc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client, representative or agent of a client, or any other intended user; or</a:t>
            </a:r>
          </a:p>
          <a:p>
            <a:pPr marL="1200150" lvl="1" indent="-285750">
              <a:lnSpc>
                <a:spcPct val="115000"/>
              </a:lnSpc>
              <a:spcBef>
                <a:spcPts val="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inhabitants of a geographic area.</a:t>
            </a:r>
          </a:p>
          <a:p>
            <a:pPr marL="160020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800" b="1" dirty="0"/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Aft>
                <a:spcPts val="1200"/>
              </a:spcAft>
            </a:pP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452BA-DC0C-C4A2-E897-1A67DD77EAB4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24</a:t>
            </a:r>
          </a:p>
        </p:txBody>
      </p:sp>
    </p:spTree>
    <p:extLst>
      <p:ext uri="{BB962C8B-B14F-4D97-AF65-F5344CB8AC3E}">
        <p14:creationId xmlns:p14="http://schemas.microsoft.com/office/powerpoint/2010/main" val="24981253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628-A07E-AEB8-BE4F-84441083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56A-C454-4649-9D66-CCCF3E47A54A}" type="slidenum">
              <a:rPr lang="en-US" smtClean="0"/>
              <a:t>51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8A823-1249-57E0-03A6-847D809A5861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Paragraph </a:t>
            </a:r>
            <a:r>
              <a:rPr lang="en-US" sz="3600" b="1" dirty="0">
                <a:latin typeface="Arial" panose="020B0604020202020204" pitchFamily="34" charset="0"/>
              </a:rPr>
              <a:t>13</a:t>
            </a:r>
            <a:r>
              <a:rPr lang="en-US" sz="3600" b="1" dirty="0">
                <a:effectLst/>
                <a:latin typeface="Arial" panose="020B0604020202020204" pitchFamily="34" charset="0"/>
              </a:rPr>
              <a:t> Example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D973C-4D73-6FF0-8A33-48F347363D4F}"/>
              </a:ext>
            </a:extLst>
          </p:cNvPr>
          <p:cNvSpPr txBox="1"/>
          <p:nvPr/>
        </p:nvSpPr>
        <p:spPr>
          <a:xfrm>
            <a:off x="1657349" y="1731918"/>
            <a:ext cx="9058275" cy="1536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Value opinion of a Mexican Folk Art owned by a Mexican American collector. Is it acceptable to base the value on the owner’s ethnicity?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D22E2A-B4CF-9399-B8F1-3416FFB9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EF62B-9E53-0B63-330D-93EF578A918D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493A9-9EEF-6F74-D6FB-51CB177A664D}"/>
              </a:ext>
            </a:extLst>
          </p:cNvPr>
          <p:cNvSpPr txBox="1"/>
          <p:nvPr/>
        </p:nvSpPr>
        <p:spPr>
          <a:xfrm>
            <a:off x="1703398" y="3154112"/>
            <a:ext cx="8499727" cy="1665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Based on the facts, no</a:t>
            </a:r>
          </a:p>
          <a:p>
            <a:pPr marL="685800" marR="171450" lvl="1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Even if no law applies, it’s not acceptable under USPAP</a:t>
            </a:r>
          </a:p>
        </p:txBody>
      </p:sp>
    </p:spTree>
    <p:extLst>
      <p:ext uri="{BB962C8B-B14F-4D97-AF65-F5344CB8AC3E}">
        <p14:creationId xmlns:p14="http://schemas.microsoft.com/office/powerpoint/2010/main" val="218545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628-A07E-AEB8-BE4F-84441083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56A-C454-4649-9D66-CCCF3E47A54A}" type="slidenum">
              <a:rPr lang="en-US" smtClean="0"/>
              <a:t>52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8A823-1249-57E0-03A6-847D809A5861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Paragraph </a:t>
            </a:r>
            <a:r>
              <a:rPr lang="en-US" sz="3600" b="1" dirty="0">
                <a:latin typeface="Arial" panose="020B0604020202020204" pitchFamily="34" charset="0"/>
              </a:rPr>
              <a:t>13</a:t>
            </a:r>
            <a:r>
              <a:rPr lang="en-US" sz="3600" b="1" dirty="0">
                <a:effectLst/>
                <a:latin typeface="Arial" panose="020B0604020202020204" pitchFamily="34" charset="0"/>
              </a:rPr>
              <a:t> Example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D973C-4D73-6FF0-8A33-48F347363D4F}"/>
              </a:ext>
            </a:extLst>
          </p:cNvPr>
          <p:cNvSpPr txBox="1"/>
          <p:nvPr/>
        </p:nvSpPr>
        <p:spPr>
          <a:xfrm>
            <a:off x="1657349" y="1731918"/>
            <a:ext cx="9058275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Value opinion of the first edition of Pride and Prejudice. Most buyers are likely women. Concerns?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D22E2A-B4CF-9399-B8F1-3416FFB9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EF62B-9E53-0B63-330D-93EF578A918D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493A9-9EEF-6F74-D6FB-51CB177A664D}"/>
              </a:ext>
            </a:extLst>
          </p:cNvPr>
          <p:cNvSpPr txBox="1"/>
          <p:nvPr/>
        </p:nvSpPr>
        <p:spPr>
          <a:xfrm>
            <a:off x="1657349" y="2818702"/>
            <a:ext cx="8499727" cy="3478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Relationship of buyers being women raises concern that possible bias is included</a:t>
            </a:r>
          </a:p>
          <a:p>
            <a:pPr marL="685800" marR="171450" lvl="1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it relevant that buyers are women?</a:t>
            </a:r>
          </a:p>
          <a:p>
            <a:pPr marL="685800" marR="171450" lvl="1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rely on protected characteristics if is essential to the assignment. </a:t>
            </a:r>
          </a:p>
          <a:p>
            <a:pPr marL="685800" marR="171450" lvl="1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Acceptable to note the author was a woman and historically significant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5768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B2325-795D-F53D-10E5-54324CAE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79A5-7FE9-4CC7-A06B-0BFFA8B7A8C3}" type="slidenum">
              <a:rPr lang="en-US" smtClean="0"/>
              <a:t>53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D34671-ADDF-6161-DC79-436301AB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EE1FA9-D3E4-C4C4-7BB4-73496334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281629"/>
            <a:ext cx="9925051" cy="4889500"/>
          </a:xfrm>
        </p:spPr>
        <p:txBody>
          <a:bodyPr>
            <a:normAutofit/>
          </a:bodyPr>
          <a:lstStyle/>
          <a:p>
            <a:pPr marR="17145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b="1" u="sng" dirty="0">
                <a:effectLst/>
                <a:latin typeface="Arial" panose="020B0604020202020204" pitchFamily="34" charset="0"/>
              </a:rPr>
              <a:t>Section Two</a:t>
            </a:r>
            <a:r>
              <a:rPr lang="en-US" b="1" dirty="0">
                <a:effectLst/>
                <a:latin typeface="Arial" panose="020B0604020202020204" pitchFamily="34" charset="0"/>
              </a:rPr>
              <a:t>: </a:t>
            </a:r>
            <a:r>
              <a:rPr lang="en-US" dirty="0">
                <a:effectLst/>
                <a:latin typeface="Arial" panose="020B0604020202020204" pitchFamily="34" charset="0"/>
              </a:rPr>
              <a:t>Additional Antidiscrimination Requirements</a:t>
            </a: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Paragraph 14 – Prohibition </a:t>
            </a:r>
          </a:p>
          <a:p>
            <a:pPr marL="102870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2. An appraiser must not base an opinion of value upon the premise that</a:t>
            </a:r>
          </a:p>
          <a:p>
            <a:pPr marL="102870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homogeneity of the inhabitants of a geographic area is relevant for the</a:t>
            </a:r>
          </a:p>
          <a:p>
            <a:pPr marL="102870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appraisal.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b="1" dirty="0"/>
              <a:t>Paragraph 15 – Prohibition </a:t>
            </a:r>
          </a:p>
          <a:p>
            <a:pPr marL="108585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b="1" dirty="0"/>
              <a:t> 3. An appraiser must not perform an assignment with bias with respect to the</a:t>
            </a:r>
          </a:p>
          <a:p>
            <a:pPr marL="108585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b="1" dirty="0"/>
              <a:t> actual or perceived race, ethnicity, color, religion, national origin, sex,</a:t>
            </a:r>
          </a:p>
          <a:p>
            <a:pPr marL="108585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b="1" dirty="0"/>
              <a:t> sexual orientation, gender, gender identity, gender expression, marital</a:t>
            </a:r>
          </a:p>
          <a:p>
            <a:pPr marL="108585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b="1" dirty="0"/>
              <a:t> status, familial status, age, receipt of public assistance income, or</a:t>
            </a:r>
          </a:p>
          <a:p>
            <a:pPr marL="108585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b="1" dirty="0"/>
              <a:t> disability of any person(s).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452BA-DC0C-C4A2-E897-1A67DD77EAB4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25</a:t>
            </a:r>
          </a:p>
        </p:txBody>
      </p:sp>
    </p:spTree>
    <p:extLst>
      <p:ext uri="{BB962C8B-B14F-4D97-AF65-F5344CB8AC3E}">
        <p14:creationId xmlns:p14="http://schemas.microsoft.com/office/powerpoint/2010/main" val="41634178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628-A07E-AEB8-BE4F-84441083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56A-C454-4649-9D66-CCCF3E47A54A}" type="slidenum">
              <a:rPr lang="en-US" smtClean="0"/>
              <a:t>54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8A823-1249-57E0-03A6-847D809A5861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Paragraph </a:t>
            </a:r>
            <a:r>
              <a:rPr lang="en-US" sz="3600" b="1" dirty="0">
                <a:latin typeface="Arial" panose="020B0604020202020204" pitchFamily="34" charset="0"/>
              </a:rPr>
              <a:t>14</a:t>
            </a:r>
            <a:r>
              <a:rPr lang="en-US" sz="3600" b="1" dirty="0">
                <a:effectLst/>
                <a:latin typeface="Arial" panose="020B0604020202020204" pitchFamily="34" charset="0"/>
              </a:rPr>
              <a:t>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D973C-4D73-6FF0-8A33-48F347363D4F}"/>
              </a:ext>
            </a:extLst>
          </p:cNvPr>
          <p:cNvSpPr txBox="1"/>
          <p:nvPr/>
        </p:nvSpPr>
        <p:spPr>
          <a:xfrm>
            <a:off x="1657349" y="1731918"/>
            <a:ext cx="9058275" cy="203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American Institute of Real Estate Appraisers and others, agreed that improper to base value on the homogeneity of the inhabitants of an area to maximize value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D22E2A-B4CF-9399-B8F1-3416FFB9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EF62B-9E53-0B63-330D-93EF578A918D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493A9-9EEF-6F74-D6FB-51CB177A664D}"/>
              </a:ext>
            </a:extLst>
          </p:cNvPr>
          <p:cNvSpPr txBox="1"/>
          <p:nvPr/>
        </p:nvSpPr>
        <p:spPr>
          <a:xfrm>
            <a:off x="1657349" y="3764206"/>
            <a:ext cx="8499727" cy="1536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the value opinion is based on the subject being in a neighborhood where all people are on religion, it’s a violation. </a:t>
            </a:r>
          </a:p>
        </p:txBody>
      </p:sp>
    </p:spTree>
    <p:extLst>
      <p:ext uri="{BB962C8B-B14F-4D97-AF65-F5344CB8AC3E}">
        <p14:creationId xmlns:p14="http://schemas.microsoft.com/office/powerpoint/2010/main" val="133374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628-A07E-AEB8-BE4F-84441083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56A-C454-4649-9D66-CCCF3E47A54A}" type="slidenum">
              <a:rPr lang="en-US" smtClean="0"/>
              <a:t>55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8A823-1249-57E0-03A6-847D809A5861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Paragraph </a:t>
            </a:r>
            <a:r>
              <a:rPr lang="en-US" sz="3600" b="1" dirty="0">
                <a:latin typeface="Arial" panose="020B0604020202020204" pitchFamily="34" charset="0"/>
              </a:rPr>
              <a:t>15</a:t>
            </a:r>
            <a:r>
              <a:rPr lang="en-US" sz="3600" b="1" dirty="0">
                <a:effectLst/>
                <a:latin typeface="Arial" panose="020B0604020202020204" pitchFamily="34" charset="0"/>
              </a:rPr>
              <a:t>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D973C-4D73-6FF0-8A33-48F347363D4F}"/>
              </a:ext>
            </a:extLst>
          </p:cNvPr>
          <p:cNvSpPr txBox="1"/>
          <p:nvPr/>
        </p:nvSpPr>
        <p:spPr>
          <a:xfrm>
            <a:off x="1657349" y="1731918"/>
            <a:ext cx="9058275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Site visit reveals the owner is LGBTQ+. Appraiser discusses they are against gay marriage. Issues?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D22E2A-B4CF-9399-B8F1-3416FFB9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EF62B-9E53-0B63-330D-93EF578A918D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493A9-9EEF-6F74-D6FB-51CB177A664D}"/>
              </a:ext>
            </a:extLst>
          </p:cNvPr>
          <p:cNvSpPr txBox="1"/>
          <p:nvPr/>
        </p:nvSpPr>
        <p:spPr>
          <a:xfrm>
            <a:off x="1657349" y="2843227"/>
            <a:ext cx="8499727" cy="278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discussion indicates a bias</a:t>
            </a:r>
          </a:p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 matter what that appraiser does, raises concern about possible discrimination and USPAP violations</a:t>
            </a:r>
          </a:p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Remember it’s about perception!</a:t>
            </a:r>
          </a:p>
        </p:txBody>
      </p:sp>
    </p:spTree>
    <p:extLst>
      <p:ext uri="{BB962C8B-B14F-4D97-AF65-F5344CB8AC3E}">
        <p14:creationId xmlns:p14="http://schemas.microsoft.com/office/powerpoint/2010/main" val="18439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B2325-795D-F53D-10E5-54324CAE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5B0E-43AA-4F0F-80F9-93FD3EEC0ADC}" type="slidenum">
              <a:rPr lang="en-US" smtClean="0"/>
              <a:t>56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D34671-ADDF-6161-DC79-436301AB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EE1FA9-D3E4-C4C4-7BB4-73496334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281629"/>
            <a:ext cx="9925051" cy="4889500"/>
          </a:xfrm>
        </p:spPr>
        <p:txBody>
          <a:bodyPr>
            <a:normAutofit/>
          </a:bodyPr>
          <a:lstStyle/>
          <a:p>
            <a:pPr marR="17145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b="1" u="sng" dirty="0">
                <a:effectLst/>
                <a:latin typeface="Arial" panose="020B0604020202020204" pitchFamily="34" charset="0"/>
              </a:rPr>
              <a:t>Section Two</a:t>
            </a:r>
            <a:r>
              <a:rPr lang="en-US" b="1" dirty="0">
                <a:effectLst/>
                <a:latin typeface="Arial" panose="020B0604020202020204" pitchFamily="34" charset="0"/>
              </a:rPr>
              <a:t>: </a:t>
            </a:r>
            <a:r>
              <a:rPr lang="en-US" dirty="0">
                <a:effectLst/>
                <a:latin typeface="Arial" panose="020B0604020202020204" pitchFamily="34" charset="0"/>
              </a:rPr>
              <a:t>Additional Antidiscrimination Requirements</a:t>
            </a: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Paragraph 16 – Prohibition</a:t>
            </a:r>
          </a:p>
          <a:p>
            <a:pPr marL="102870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4. An appraiser must not use or rely upon another characteristic as a pretext</a:t>
            </a:r>
          </a:p>
          <a:p>
            <a:pPr marL="102870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to conceal the use of or reliance upon race, ethnicity, color, religion,</a:t>
            </a:r>
          </a:p>
          <a:p>
            <a:pPr marL="102870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national origin, sex, sexual orientation, gender, gender identity, gender</a:t>
            </a:r>
          </a:p>
          <a:p>
            <a:pPr marL="102870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expression, marital status, familial status, age, receipt of public assistance</a:t>
            </a:r>
          </a:p>
          <a:p>
            <a:pPr marL="102870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income, or disability of any person(s), when performing an assignment.</a:t>
            </a:r>
          </a:p>
          <a:p>
            <a:pPr marL="160020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800" b="1" dirty="0"/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Aft>
                <a:spcPts val="1200"/>
              </a:spcAft>
            </a:pP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452BA-DC0C-C4A2-E897-1A67DD77EAB4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27</a:t>
            </a:r>
          </a:p>
        </p:txBody>
      </p:sp>
    </p:spTree>
    <p:extLst>
      <p:ext uri="{BB962C8B-B14F-4D97-AF65-F5344CB8AC3E}">
        <p14:creationId xmlns:p14="http://schemas.microsoft.com/office/powerpoint/2010/main" val="40645384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628-A07E-AEB8-BE4F-84441083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56A-C454-4649-9D66-CCCF3E47A54A}" type="slidenum">
              <a:rPr lang="en-US" smtClean="0"/>
              <a:t>57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8A823-1249-57E0-03A6-847D809A5861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Paragraph </a:t>
            </a:r>
            <a:r>
              <a:rPr lang="en-US" sz="3600" b="1" dirty="0">
                <a:latin typeface="Arial" panose="020B0604020202020204" pitchFamily="34" charset="0"/>
              </a:rPr>
              <a:t>16</a:t>
            </a:r>
            <a:r>
              <a:rPr lang="en-US" sz="3600" b="1" dirty="0">
                <a:effectLst/>
                <a:latin typeface="Arial" panose="020B0604020202020204" pitchFamily="34" charset="0"/>
              </a:rPr>
              <a:t>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D973C-4D73-6FF0-8A33-48F347363D4F}"/>
              </a:ext>
            </a:extLst>
          </p:cNvPr>
          <p:cNvSpPr txBox="1"/>
          <p:nvPr/>
        </p:nvSpPr>
        <p:spPr>
          <a:xfrm>
            <a:off x="1657349" y="1731918"/>
            <a:ext cx="9058275" cy="203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Tract A and B are regular areas. A is 85% Native American and B is 90% Asian. Two reports same day but Tract A has significant crime statistics and “high Crime Area” Violation?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D22E2A-B4CF-9399-B8F1-3416FFB9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EF62B-9E53-0B63-330D-93EF578A918D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493A9-9EEF-6F74-D6FB-51CB177A664D}"/>
              </a:ext>
            </a:extLst>
          </p:cNvPr>
          <p:cNvSpPr txBox="1"/>
          <p:nvPr/>
        </p:nvSpPr>
        <p:spPr>
          <a:xfrm>
            <a:off x="1709976" y="3668134"/>
            <a:ext cx="8499727" cy="278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Including crime in one report and not the other suggests crime is used as a pretext. </a:t>
            </a:r>
          </a:p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High crime area = code word = race is included in the valuation</a:t>
            </a:r>
          </a:p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Remember it’s about perception!</a:t>
            </a:r>
          </a:p>
        </p:txBody>
      </p:sp>
    </p:spTree>
    <p:extLst>
      <p:ext uri="{BB962C8B-B14F-4D97-AF65-F5344CB8AC3E}">
        <p14:creationId xmlns:p14="http://schemas.microsoft.com/office/powerpoint/2010/main" val="146174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B2325-795D-F53D-10E5-54324CAE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0E06-E720-445D-B16F-CB0EFAF775E4}" type="slidenum">
              <a:rPr lang="en-US" smtClean="0"/>
              <a:t>58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D34671-ADDF-6161-DC79-436301AB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EE1FA9-D3E4-C4C4-7BB4-73496334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281629"/>
            <a:ext cx="9925051" cy="4889500"/>
          </a:xfrm>
        </p:spPr>
        <p:txBody>
          <a:bodyPr>
            <a:normAutofit/>
          </a:bodyPr>
          <a:lstStyle/>
          <a:p>
            <a:pPr marR="17145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b="1" u="sng" dirty="0">
                <a:effectLst/>
                <a:latin typeface="Arial" panose="020B0604020202020204" pitchFamily="34" charset="0"/>
              </a:rPr>
              <a:t>Section Two</a:t>
            </a:r>
            <a:r>
              <a:rPr lang="en-US" b="1" dirty="0">
                <a:effectLst/>
                <a:latin typeface="Arial" panose="020B0604020202020204" pitchFamily="34" charset="0"/>
              </a:rPr>
              <a:t>: </a:t>
            </a:r>
            <a:r>
              <a:rPr lang="en-US" dirty="0">
                <a:effectLst/>
                <a:latin typeface="Arial" panose="020B0604020202020204" pitchFamily="34" charset="0"/>
              </a:rPr>
              <a:t>Additional Antidiscrimination Requirements</a:t>
            </a: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Paragraph 17 – Information</a:t>
            </a:r>
          </a:p>
          <a:p>
            <a:pPr marL="1543050" marR="0" indent="-1314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	</a:t>
            </a:r>
            <a:r>
              <a:rPr lang="en-US" sz="18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Comment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Where an antidiscrimination law or regulation applies to the appraiser</a:t>
            </a:r>
          </a:p>
          <a:p>
            <a:pPr marL="1543050" marR="0" indent="-1314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	or the appraiser’s assignment, the practices described in 1-4 immediately above</a:t>
            </a:r>
          </a:p>
          <a:p>
            <a:pPr marL="1543050" marR="0" indent="-1314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	may also be prohibited by applicable antidiscrimination law, including the FHAct,</a:t>
            </a:r>
          </a:p>
          <a:p>
            <a:pPr marL="1543050" marR="0" indent="-1314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	ECOA, and the Civil Rights Act of 1866. Any practice prohibited by an applicable</a:t>
            </a:r>
          </a:p>
          <a:p>
            <a:pPr marL="1543050" marR="0" indent="-1314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	antidiscrimination law or regulation is also prohibited by the preceding</a:t>
            </a:r>
          </a:p>
          <a:p>
            <a:pPr marL="1543050" marR="0" indent="-1314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	requirements of the </a:t>
            </a:r>
            <a:r>
              <a:rPr lang="en-US" sz="18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Nondiscrimination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section.</a:t>
            </a:r>
          </a:p>
          <a:p>
            <a:pPr marL="160020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800" b="1" dirty="0"/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Aft>
                <a:spcPts val="1200"/>
              </a:spcAft>
            </a:pP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452BA-DC0C-C4A2-E897-1A67DD77EAB4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28</a:t>
            </a:r>
          </a:p>
        </p:txBody>
      </p:sp>
    </p:spTree>
    <p:extLst>
      <p:ext uri="{BB962C8B-B14F-4D97-AF65-F5344CB8AC3E}">
        <p14:creationId xmlns:p14="http://schemas.microsoft.com/office/powerpoint/2010/main" val="34313581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628-A07E-AEB8-BE4F-84441083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56A-C454-4649-9D66-CCCF3E47A54A}" type="slidenum">
              <a:rPr lang="en-US" smtClean="0"/>
              <a:t>59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8A823-1249-57E0-03A6-847D809A5861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Paragraph </a:t>
            </a:r>
            <a:r>
              <a:rPr lang="en-US" sz="3600" b="1" dirty="0">
                <a:latin typeface="Arial" panose="020B0604020202020204" pitchFamily="34" charset="0"/>
              </a:rPr>
              <a:t>17</a:t>
            </a:r>
            <a:r>
              <a:rPr lang="en-US" sz="3600" b="1" dirty="0">
                <a:effectLst/>
                <a:latin typeface="Arial" panose="020B0604020202020204" pitchFamily="34" charset="0"/>
              </a:rPr>
              <a:t>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D973C-4D73-6FF0-8A33-48F347363D4F}"/>
              </a:ext>
            </a:extLst>
          </p:cNvPr>
          <p:cNvSpPr txBox="1"/>
          <p:nvPr/>
        </p:nvSpPr>
        <p:spPr>
          <a:xfrm>
            <a:off x="1657349" y="1731918"/>
            <a:ext cx="9058275" cy="1536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Mortgage transaction of a duplex – appraiser bases opinion on the race of the owner. What laws or regulations have been violated?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D22E2A-B4CF-9399-B8F1-3416FFB9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EF62B-9E53-0B63-330D-93EF578A918D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28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493A9-9EEF-6F74-D6FB-51CB177A664D}"/>
              </a:ext>
            </a:extLst>
          </p:cNvPr>
          <p:cNvSpPr txBox="1"/>
          <p:nvPr/>
        </p:nvSpPr>
        <p:spPr>
          <a:xfrm>
            <a:off x="1657349" y="3410226"/>
            <a:ext cx="8499727" cy="2417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FHAct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ECOA</a:t>
            </a:r>
          </a:p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Sections 1981 &amp; 1982 of the Civil Rights Act</a:t>
            </a:r>
          </a:p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Possible state law</a:t>
            </a:r>
          </a:p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USPAP references – 1-17!!!!!!!!!</a:t>
            </a:r>
          </a:p>
        </p:txBody>
      </p:sp>
    </p:spTree>
    <p:extLst>
      <p:ext uri="{BB962C8B-B14F-4D97-AF65-F5344CB8AC3E}">
        <p14:creationId xmlns:p14="http://schemas.microsoft.com/office/powerpoint/2010/main" val="390454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FC175-524E-4D81-B88B-A0ECE4741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Required Course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300E3-EA6B-4F12-B255-02FA8E4D0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25625"/>
            <a:ext cx="946719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 dirty="0">
                <a:latin typeface="Arial"/>
                <a:cs typeface="Arial"/>
              </a:rPr>
              <a:t>2024-2025 7-Hour Update Course Student Manual</a:t>
            </a:r>
            <a:endParaRPr lang="en-US" i="1" dirty="0"/>
          </a:p>
          <a:p>
            <a:pPr>
              <a:lnSpc>
                <a:spcPct val="150000"/>
              </a:lnSpc>
            </a:pPr>
            <a:r>
              <a:rPr lang="en-US" i="1" dirty="0"/>
              <a:t>2024 Uniform Standards of Professional Appraisal Practice </a:t>
            </a:r>
            <a:r>
              <a:rPr lang="en-US" dirty="0"/>
              <a:t>(USPAP)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Now a stand-alone publication </a:t>
            </a:r>
          </a:p>
          <a:p>
            <a:pPr marL="228600" lvl="1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i="1" dirty="0"/>
              <a:t>2024 Guidance and Reference Manual </a:t>
            </a:r>
            <a:r>
              <a:rPr lang="en-US" sz="2800" dirty="0"/>
              <a:t>(GRM)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/>
                <a:cs typeface="Arial"/>
              </a:rPr>
              <a:t>Contains AOs, FAQs, and the Reference Index</a:t>
            </a:r>
          </a:p>
          <a:p>
            <a:pPr marL="1371600" lvl="2" indent="-457200">
              <a:buFont typeface="+mj-lt"/>
              <a:buAutoNum type="arabicPeriod"/>
            </a:pPr>
            <a:endParaRPr lang="en-US" sz="28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6461C-50B2-4B47-96D4-CACCD69D1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32D2-577A-4BAA-8031-792F2821D27E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FE31B6-C7F7-EC22-B7D2-51AB0BED1E07}"/>
              </a:ext>
            </a:extLst>
          </p:cNvPr>
          <p:cNvSpPr txBox="1"/>
          <p:nvPr/>
        </p:nvSpPr>
        <p:spPr>
          <a:xfrm>
            <a:off x="10416988" y="36512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 2 </a:t>
            </a:r>
          </a:p>
        </p:txBody>
      </p:sp>
    </p:spTree>
    <p:extLst>
      <p:ext uri="{BB962C8B-B14F-4D97-AF65-F5344CB8AC3E}">
        <p14:creationId xmlns:p14="http://schemas.microsoft.com/office/powerpoint/2010/main" val="405390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B2325-795D-F53D-10E5-54324CAE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BE84-C376-444F-AE0E-C5D94CDB5F24}" type="slidenum">
              <a:rPr lang="en-US" smtClean="0"/>
              <a:t>60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D34671-ADDF-6161-DC79-436301AB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EE1FA9-D3E4-C4C4-7BB4-73496334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281629"/>
            <a:ext cx="9925051" cy="4889500"/>
          </a:xfrm>
        </p:spPr>
        <p:txBody>
          <a:bodyPr>
            <a:normAutofit fontScale="92500"/>
          </a:bodyPr>
          <a:lstStyle/>
          <a:p>
            <a:pPr marR="17145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b="1" u="sng" dirty="0">
                <a:effectLst/>
                <a:latin typeface="Arial" panose="020B0604020202020204" pitchFamily="34" charset="0"/>
              </a:rPr>
              <a:t>Section Three</a:t>
            </a:r>
            <a:r>
              <a:rPr lang="en-US" b="1" dirty="0">
                <a:effectLst/>
                <a:latin typeface="Arial" panose="020B0604020202020204" pitchFamily="34" charset="0"/>
              </a:rPr>
              <a:t>: </a:t>
            </a:r>
            <a:r>
              <a:rPr lang="en-US" dirty="0">
                <a:effectLst/>
                <a:latin typeface="Arial" panose="020B0604020202020204" pitchFamily="34" charset="0"/>
              </a:rPr>
              <a:t>Exceptions</a:t>
            </a: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Paragraph 18 – Exception </a:t>
            </a:r>
          </a:p>
          <a:p>
            <a:pPr marL="85725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If an assignment does not involve residential real property and the intended use</a:t>
            </a:r>
          </a:p>
          <a:p>
            <a:pPr marL="85725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 not in connection with a credit transaction, the FHAct and ECOA do not apply.</a:t>
            </a:r>
          </a:p>
          <a:p>
            <a:pPr marL="85725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If the FHAct and ECOA do not apply, and no other law or regulation prohibits the </a:t>
            </a:r>
          </a:p>
          <a:p>
            <a:pPr marL="85725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use of or reliance upon a protected characteristic, then the use of or reliance</a:t>
            </a:r>
          </a:p>
          <a:p>
            <a:pPr marL="85725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upon that characteristic is permitted only to the extent that it is essential to the</a:t>
            </a:r>
          </a:p>
          <a:p>
            <a:pPr marL="85725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assignment and necessary for credible assignment results.</a:t>
            </a: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Paragraph 19 – Information </a:t>
            </a:r>
          </a:p>
          <a:p>
            <a:pPr marL="114300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a typeface="Arial" panose="020B0604020202020204" pitchFamily="34" charset="0"/>
              </a:rPr>
              <a:t>     </a:t>
            </a:r>
            <a:r>
              <a:rPr lang="en-US" sz="1900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Comment</a:t>
            </a:r>
            <a:r>
              <a:rPr lang="en-US" sz="1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Where the FHAct, ECOA, or another antidiscrimination law or</a:t>
            </a:r>
          </a:p>
          <a:p>
            <a:pPr marL="85725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	         regulation applies, any use of or reliance upon a protected characteristic must be</a:t>
            </a:r>
          </a:p>
          <a:p>
            <a:pPr marL="85725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	         expressly permitted by applicable laws or regulations.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Aft>
                <a:spcPts val="1200"/>
              </a:spcAft>
            </a:pP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452BA-DC0C-C4A2-E897-1A67DD77EAB4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29</a:t>
            </a:r>
          </a:p>
        </p:txBody>
      </p:sp>
    </p:spTree>
    <p:extLst>
      <p:ext uri="{BB962C8B-B14F-4D97-AF65-F5344CB8AC3E}">
        <p14:creationId xmlns:p14="http://schemas.microsoft.com/office/powerpoint/2010/main" val="33831017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628-A07E-AEB8-BE4F-84441083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56A-C454-4649-9D66-CCCF3E47A54A}" type="slidenum">
              <a:rPr lang="en-US" smtClean="0"/>
              <a:t>61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8A823-1249-57E0-03A6-847D809A5861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Paragraph </a:t>
            </a:r>
            <a:r>
              <a:rPr lang="en-US" sz="3600" b="1" dirty="0">
                <a:latin typeface="Arial" panose="020B0604020202020204" pitchFamily="34" charset="0"/>
              </a:rPr>
              <a:t>18-19</a:t>
            </a:r>
            <a:r>
              <a:rPr lang="en-US" sz="3600" b="1" dirty="0">
                <a:effectLst/>
                <a:latin typeface="Arial" panose="020B0604020202020204" pitchFamily="34" charset="0"/>
              </a:rPr>
              <a:t>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D973C-4D73-6FF0-8A33-48F347363D4F}"/>
              </a:ext>
            </a:extLst>
          </p:cNvPr>
          <p:cNvSpPr txBox="1"/>
          <p:nvPr/>
        </p:nvSpPr>
        <p:spPr>
          <a:xfrm>
            <a:off x="1657349" y="1731918"/>
            <a:ext cx="9058275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Valuing housing for older persons – 55+ communities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D22E2A-B4CF-9399-B8F1-3416FFB9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EF62B-9E53-0B63-330D-93EF578A918D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29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493A9-9EEF-6F74-D6FB-51CB177A664D}"/>
              </a:ext>
            </a:extLst>
          </p:cNvPr>
          <p:cNvSpPr txBox="1"/>
          <p:nvPr/>
        </p:nvSpPr>
        <p:spPr>
          <a:xfrm>
            <a:off x="1657349" y="2515521"/>
            <a:ext cx="8499727" cy="278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FHAct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protects housing for older persons</a:t>
            </a:r>
          </a:p>
          <a:p>
            <a:pPr marL="685800" marR="171450" lvl="1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55+ communities are expressly permitted</a:t>
            </a:r>
          </a:p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is not a violation USPAP assuming it is essential for the assignment and for credible assignment results.</a:t>
            </a:r>
          </a:p>
        </p:txBody>
      </p:sp>
    </p:spTree>
    <p:extLst>
      <p:ext uri="{BB962C8B-B14F-4D97-AF65-F5344CB8AC3E}">
        <p14:creationId xmlns:p14="http://schemas.microsoft.com/office/powerpoint/2010/main" val="177119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5EF09-DFF9-C4F6-2C35-E3122EA5E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EBAFD-EBD6-DDA6-133A-A3768BAB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56A-C454-4649-9D66-CCCF3E47A54A}" type="slidenum">
              <a:rPr lang="en-US" smtClean="0"/>
              <a:t>62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D12FB5-3C53-3EAA-04B1-F908FB4CB2E3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Paragraph </a:t>
            </a:r>
            <a:r>
              <a:rPr lang="en-US" sz="3600" b="1" dirty="0">
                <a:latin typeface="Arial" panose="020B0604020202020204" pitchFamily="34" charset="0"/>
              </a:rPr>
              <a:t>18-19</a:t>
            </a:r>
            <a:r>
              <a:rPr lang="en-US" sz="3600" b="1" dirty="0">
                <a:effectLst/>
                <a:latin typeface="Arial" panose="020B0604020202020204" pitchFamily="34" charset="0"/>
              </a:rPr>
              <a:t>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5BC0C2-017F-4F18-5CA4-251115B5BEBF}"/>
              </a:ext>
            </a:extLst>
          </p:cNvPr>
          <p:cNvSpPr txBox="1"/>
          <p:nvPr/>
        </p:nvSpPr>
        <p:spPr>
          <a:xfrm>
            <a:off x="1657349" y="1731918"/>
            <a:ext cx="9058275" cy="1536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Valuing a traditional “Jewish paper cutting” Can the appraiser consider the religion of the artist and look to other “Jewish” items to value?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D9068D-2F0E-1DF6-8ED2-7BBC7307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D1D4B5-53EF-EAF7-DC41-3097D5487CB7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29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A179FF-C303-2357-F49D-22C97B8C3013}"/>
              </a:ext>
            </a:extLst>
          </p:cNvPr>
          <p:cNvSpPr txBox="1"/>
          <p:nvPr/>
        </p:nvSpPr>
        <p:spPr>
          <a:xfrm>
            <a:off x="1657349" y="3410226"/>
            <a:ext cx="8499727" cy="2288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Likely yes</a:t>
            </a:r>
          </a:p>
          <a:p>
            <a:pPr marL="685800" marR="171450" lvl="1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Assuming no state law to the contrary</a:t>
            </a:r>
          </a:p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characteristics of the artist may be necessary unlike the Mexican Folk art example</a:t>
            </a:r>
          </a:p>
        </p:txBody>
      </p:sp>
    </p:spTree>
    <p:extLst>
      <p:ext uri="{BB962C8B-B14F-4D97-AF65-F5344CB8AC3E}">
        <p14:creationId xmlns:p14="http://schemas.microsoft.com/office/powerpoint/2010/main" val="333186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C628-A07E-AEB8-BE4F-84441083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56A-C454-4649-9D66-CCCF3E47A54A}" type="slidenum">
              <a:rPr lang="en-US" smtClean="0"/>
              <a:t>63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8A823-1249-57E0-03A6-847D809A5861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Exercises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D973C-4D73-6FF0-8A33-48F347363D4F}"/>
              </a:ext>
            </a:extLst>
          </p:cNvPr>
          <p:cNvSpPr txBox="1"/>
          <p:nvPr/>
        </p:nvSpPr>
        <p:spPr>
          <a:xfrm>
            <a:off x="1657349" y="1890147"/>
            <a:ext cx="9058275" cy="4414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exercises were designed to help illustrate how the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Nondiscrimination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section operates. </a:t>
            </a:r>
          </a:p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Refer to the prior sections of this training and to AO-39 and AO-40 as needed for guidance while completing these exercises. </a:t>
            </a:r>
          </a:p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Please read and complete the exercises in your student manual.</a:t>
            </a:r>
          </a:p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D22E2A-B4CF-9399-B8F1-3416FFB9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EF62B-9E53-0B63-330D-93EF578A918D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30</a:t>
            </a:r>
          </a:p>
        </p:txBody>
      </p:sp>
    </p:spTree>
    <p:extLst>
      <p:ext uri="{BB962C8B-B14F-4D97-AF65-F5344CB8AC3E}">
        <p14:creationId xmlns:p14="http://schemas.microsoft.com/office/powerpoint/2010/main" val="23382287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FCEE7-BFFC-EDB6-E4C2-D65CB83CD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97AAE-627E-1614-94EC-06817410F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56A-C454-4649-9D66-CCCF3E47A54A}" type="slidenum">
              <a:rPr lang="en-US" smtClean="0"/>
              <a:t>64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3DC118-30C2-F3A1-3235-85AD3FACC69C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Exercise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6BD242-9474-DCDA-6945-60F642C7FB89}"/>
              </a:ext>
            </a:extLst>
          </p:cNvPr>
          <p:cNvSpPr txBox="1"/>
          <p:nvPr/>
        </p:nvSpPr>
        <p:spPr>
          <a:xfrm>
            <a:off x="1657349" y="1890147"/>
            <a:ext cx="9058275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language stands out to you? Why?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3F74AC7-F9AA-982E-F061-496673DD9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ACB409-B230-0267-79C0-E025E393D296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6F046A-5EE9-09CC-7D1B-80F278C8F2A8}"/>
              </a:ext>
            </a:extLst>
          </p:cNvPr>
          <p:cNvSpPr txBox="1"/>
          <p:nvPr/>
        </p:nvSpPr>
        <p:spPr>
          <a:xfrm>
            <a:off x="1657348" y="2388137"/>
            <a:ext cx="9058275" cy="2288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Up and coming, Diverse, Pride of ownership</a:t>
            </a:r>
          </a:p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High crime, Desirable</a:t>
            </a:r>
          </a:p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 additional information and no factual data to support the conclusion</a:t>
            </a:r>
          </a:p>
        </p:txBody>
      </p:sp>
    </p:spTree>
    <p:extLst>
      <p:ext uri="{BB962C8B-B14F-4D97-AF65-F5344CB8AC3E}">
        <p14:creationId xmlns:p14="http://schemas.microsoft.com/office/powerpoint/2010/main" val="291682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55875-6401-9938-4F96-4E87E57C9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21698-DC09-FED9-76D3-E6C8860F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56A-C454-4649-9D66-CCCF3E47A54A}" type="slidenum">
              <a:rPr lang="en-US" smtClean="0"/>
              <a:t>65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5BD36D-7076-B72C-C9BB-90575D5206DA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Exercise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60004A-3784-6184-DEA2-C34DBE74D761}"/>
              </a:ext>
            </a:extLst>
          </p:cNvPr>
          <p:cNvSpPr txBox="1"/>
          <p:nvPr/>
        </p:nvSpPr>
        <p:spPr>
          <a:xfrm>
            <a:off x="1657349" y="1890147"/>
            <a:ext cx="9058275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sections of the nondiscrimination requirements apply?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74A98AC-F789-65F8-D7F9-77ED2BFED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816E1-671F-FE1E-87AE-DDDDC06B925F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9441FD-66CD-DCFB-BB62-66F167FCC12F}"/>
              </a:ext>
            </a:extLst>
          </p:cNvPr>
          <p:cNvSpPr txBox="1"/>
          <p:nvPr/>
        </p:nvSpPr>
        <p:spPr>
          <a:xfrm>
            <a:off x="1657348" y="2931394"/>
            <a:ext cx="9058275" cy="3040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Credit decision?</a:t>
            </a:r>
          </a:p>
          <a:p>
            <a:pPr marL="685800" marR="171450" lvl="1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ECOA applies</a:t>
            </a:r>
          </a:p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Does paragraph 3 apply?</a:t>
            </a:r>
          </a:p>
          <a:p>
            <a:pPr marL="685800" marR="171450" lvl="1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 because residential</a:t>
            </a:r>
          </a:p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Paragraphs 1, 2, 7, 8, 9, 12, 15 and 16</a:t>
            </a:r>
          </a:p>
        </p:txBody>
      </p:sp>
    </p:spTree>
    <p:extLst>
      <p:ext uri="{BB962C8B-B14F-4D97-AF65-F5344CB8AC3E}">
        <p14:creationId xmlns:p14="http://schemas.microsoft.com/office/powerpoint/2010/main" val="57313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87313-AE90-1890-3721-E696C16BA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F0B1C-4B2F-7A59-5882-BF864111D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56A-C454-4649-9D66-CCCF3E47A54A}" type="slidenum">
              <a:rPr lang="en-US" smtClean="0"/>
              <a:t>66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2399E4-8E93-4E19-61CA-1B48472B4AC2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Exercise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B0CEAF-C82C-F223-2327-5FDA1FB42BDF}"/>
              </a:ext>
            </a:extLst>
          </p:cNvPr>
          <p:cNvSpPr txBox="1"/>
          <p:nvPr/>
        </p:nvSpPr>
        <p:spPr>
          <a:xfrm>
            <a:off x="1657349" y="1890147"/>
            <a:ext cx="9058275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Demographic information can, and can’t you rely on and use in the appraisal?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2109FC5-5504-FA78-6040-C2169817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F3036D-3FA9-950F-A987-BA1B3920814C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32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CBFAF4-5C90-38ED-9030-BFEB7803D7DD}"/>
              </a:ext>
            </a:extLst>
          </p:cNvPr>
          <p:cNvSpPr txBox="1"/>
          <p:nvPr/>
        </p:nvSpPr>
        <p:spPr>
          <a:xfrm>
            <a:off x="1657348" y="2931394"/>
            <a:ext cx="9058275" cy="3279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Race and ethnic can’t be relied on</a:t>
            </a:r>
          </a:p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Other information, population growth and income, falls to other areas of USPAP that are necessary for credible assignment results</a:t>
            </a:r>
          </a:p>
          <a:p>
            <a:pPr marL="685800" marR="171450" lvl="1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Can’t use population growth as a pretext for relying on ethnicity or race</a:t>
            </a:r>
          </a:p>
        </p:txBody>
      </p:sp>
    </p:spTree>
    <p:extLst>
      <p:ext uri="{BB962C8B-B14F-4D97-AF65-F5344CB8AC3E}">
        <p14:creationId xmlns:p14="http://schemas.microsoft.com/office/powerpoint/2010/main" val="136026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0F1B0-746E-DAB2-627E-FBBB5F862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BEF0E-9120-DAC5-87A9-F3452F05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56A-C454-4649-9D66-CCCF3E47A54A}" type="slidenum">
              <a:rPr lang="en-US" smtClean="0"/>
              <a:t>67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F581CE-E3F0-69C1-F152-A4B0279DC369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Exercise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DD2C76-D332-29B0-DD46-017DE6A059C1}"/>
              </a:ext>
            </a:extLst>
          </p:cNvPr>
          <p:cNvSpPr txBox="1"/>
          <p:nvPr/>
        </p:nvSpPr>
        <p:spPr>
          <a:xfrm>
            <a:off x="1657349" y="1890147"/>
            <a:ext cx="9058275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Demographic information can, and can’t you include in the report?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8D4E14-5B6F-5EB4-37CF-36012D82D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03342D-DE0E-E304-1225-339D30A359BA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33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EAB537-28FA-93D6-D7FF-FA67E3E8157C}"/>
              </a:ext>
            </a:extLst>
          </p:cNvPr>
          <p:cNvSpPr txBox="1"/>
          <p:nvPr/>
        </p:nvSpPr>
        <p:spPr>
          <a:xfrm>
            <a:off x="1657348" y="2931394"/>
            <a:ext cx="9058275" cy="2784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Race and ethnic could raise concern</a:t>
            </a:r>
          </a:p>
          <a:p>
            <a:pPr marL="685800" marR="171450" lvl="1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Inclusion on the face doesn’t constitute discrimination</a:t>
            </a:r>
          </a:p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Other information, population growth and income, should be included if relied on.</a:t>
            </a:r>
          </a:p>
        </p:txBody>
      </p:sp>
    </p:spTree>
    <p:extLst>
      <p:ext uri="{BB962C8B-B14F-4D97-AF65-F5344CB8AC3E}">
        <p14:creationId xmlns:p14="http://schemas.microsoft.com/office/powerpoint/2010/main" val="390070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E64B0-B0DF-ED86-3FF4-F5B45F706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A0BE9-0465-5162-4B49-676BD1ECA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56A-C454-4649-9D66-CCCF3E47A54A}" type="slidenum">
              <a:rPr lang="en-US" smtClean="0"/>
              <a:t>68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144A99-310F-A30C-7E45-26FC99A9B34C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Exercise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C98F5C-83CE-F2D3-AEF1-373E220C3A2B}"/>
              </a:ext>
            </a:extLst>
          </p:cNvPr>
          <p:cNvSpPr txBox="1"/>
          <p:nvPr/>
        </p:nvSpPr>
        <p:spPr>
          <a:xfrm>
            <a:off x="1657349" y="1890147"/>
            <a:ext cx="9058275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if no loan is involved?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BF45E0-C627-208D-CDCF-EE03EA53E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3D6386-8C24-B234-44E4-B9BCA6B6E717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34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E656B9-9014-892F-EBE2-0E49B441A77D}"/>
              </a:ext>
            </a:extLst>
          </p:cNvPr>
          <p:cNvSpPr txBox="1"/>
          <p:nvPr/>
        </p:nvSpPr>
        <p:spPr>
          <a:xfrm>
            <a:off x="1657348" y="2611316"/>
            <a:ext cx="9058275" cy="3408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Race and ethnic reliance is still prohibited - 12</a:t>
            </a:r>
          </a:p>
          <a:p>
            <a:pPr marL="685800" marR="171450" lvl="1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Nothing indicates this info is necessary for the assignment</a:t>
            </a:r>
          </a:p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Other information, population growth and income, may be needed for the day care center.</a:t>
            </a:r>
          </a:p>
          <a:p>
            <a:pPr marL="685800" marR="171450" lvl="1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Still no pretext</a:t>
            </a:r>
          </a:p>
        </p:txBody>
      </p:sp>
    </p:spTree>
    <p:extLst>
      <p:ext uri="{BB962C8B-B14F-4D97-AF65-F5344CB8AC3E}">
        <p14:creationId xmlns:p14="http://schemas.microsoft.com/office/powerpoint/2010/main" val="397612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58EE6-3607-E491-8CBD-2454EA2CF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06F36-0910-EACB-173E-BA3C92064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56A-C454-4649-9D66-CCCF3E47A54A}" type="slidenum">
              <a:rPr lang="en-US" smtClean="0"/>
              <a:t>69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AEA97-1415-8F68-6073-D35F18E1BA8A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Exercise 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C5C844-60A5-50EE-22A0-E7593DE27A97}"/>
              </a:ext>
            </a:extLst>
          </p:cNvPr>
          <p:cNvSpPr txBox="1"/>
          <p:nvPr/>
        </p:nvSpPr>
        <p:spPr>
          <a:xfrm>
            <a:off x="1657349" y="1890147"/>
            <a:ext cx="9058275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Include Section 8 comments in 50-unit apartment appraisal – issues?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525FD-64EC-7F22-573B-8B4D52167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C8D4AF-1218-3519-06EA-F27AD4474B3A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35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E178B-8273-6E44-63A4-4A0337E013B0}"/>
              </a:ext>
            </a:extLst>
          </p:cNvPr>
          <p:cNvSpPr txBox="1"/>
          <p:nvPr/>
        </p:nvSpPr>
        <p:spPr>
          <a:xfrm>
            <a:off x="1657349" y="2931394"/>
            <a:ext cx="9058275" cy="2912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“Section 8” – public assistance – can be code for race</a:t>
            </a:r>
          </a:p>
          <a:p>
            <a:pPr marL="685800" marR="171450" lvl="1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the fact relevant to the assignment?</a:t>
            </a:r>
          </a:p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use in the report could be perceived as pretext</a:t>
            </a:r>
          </a:p>
          <a:p>
            <a:pPr marL="685800" marR="171450" lvl="1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Other areas that are unsupported could lead to the conclusion of discrimination.</a:t>
            </a:r>
          </a:p>
        </p:txBody>
      </p:sp>
    </p:spTree>
    <p:extLst>
      <p:ext uri="{BB962C8B-B14F-4D97-AF65-F5344CB8AC3E}">
        <p14:creationId xmlns:p14="http://schemas.microsoft.com/office/powerpoint/2010/main" val="62195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587B1-C98F-45B0-9212-B2465FB5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Classroom/Attendance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C6384-556A-40F2-89F9-AE354DAD8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0" y="1619679"/>
            <a:ext cx="813435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Person</a:t>
            </a:r>
          </a:p>
          <a:p>
            <a:pPr lvl="1"/>
            <a:r>
              <a:rPr lang="en-US" dirty="0"/>
              <a:t>No smoking </a:t>
            </a:r>
          </a:p>
          <a:p>
            <a:pPr lvl="1"/>
            <a:r>
              <a:rPr lang="en-US" dirty="0"/>
              <a:t>Silence electronic devices</a:t>
            </a:r>
          </a:p>
          <a:p>
            <a:r>
              <a:rPr lang="en-US" dirty="0"/>
              <a:t>All</a:t>
            </a:r>
          </a:p>
          <a:p>
            <a:pPr lvl="1"/>
            <a:r>
              <a:rPr lang="en-US" dirty="0"/>
              <a:t>Audio/video recording is prohibited</a:t>
            </a:r>
          </a:p>
          <a:p>
            <a:pPr lvl="1"/>
            <a:r>
              <a:rPr lang="en-US" dirty="0"/>
              <a:t>Be considerate</a:t>
            </a:r>
          </a:p>
          <a:p>
            <a:r>
              <a:rPr lang="en-US" dirty="0"/>
              <a:t>Zoom</a:t>
            </a:r>
          </a:p>
          <a:p>
            <a:pPr lvl="1"/>
            <a:r>
              <a:rPr lang="en-US" dirty="0"/>
              <a:t>Enter your full legal name on Zoom – Identical to your license</a:t>
            </a:r>
          </a:p>
          <a:p>
            <a:pPr lvl="1"/>
            <a:r>
              <a:rPr lang="en-US" dirty="0"/>
              <a:t>Must remain on camera to receive credit</a:t>
            </a:r>
          </a:p>
          <a:p>
            <a:pPr lvl="1"/>
            <a:r>
              <a:rPr lang="en-US" dirty="0"/>
              <a:t>Please mute yourself unless you are asking a question</a:t>
            </a:r>
          </a:p>
          <a:p>
            <a:pPr lvl="1"/>
            <a:r>
              <a:rPr lang="en-US" dirty="0"/>
              <a:t>Use the chat box or raise your hand to communicate with the instructor or attendance monitors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5C4EF-74A6-4EDA-BFDB-C9922BE4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EA14-D462-4DC7-B5E9-3BCA83CBCEB6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9DD2FF-DF8B-484E-92F9-039C8AD88886}"/>
              </a:ext>
            </a:extLst>
          </p:cNvPr>
          <p:cNvSpPr txBox="1"/>
          <p:nvPr/>
        </p:nvSpPr>
        <p:spPr>
          <a:xfrm>
            <a:off x="10416988" y="36512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 3</a:t>
            </a:r>
          </a:p>
        </p:txBody>
      </p:sp>
    </p:spTree>
    <p:extLst>
      <p:ext uri="{BB962C8B-B14F-4D97-AF65-F5344CB8AC3E}">
        <p14:creationId xmlns:p14="http://schemas.microsoft.com/office/powerpoint/2010/main" val="11025933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4DF1C-E7F2-7417-BCC8-A856B756B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16E18-D395-D5C8-ED77-4475EDEF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56A-C454-4649-9D66-CCCF3E47A54A}" type="slidenum">
              <a:rPr lang="en-US" smtClean="0"/>
              <a:t>70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7A45A0-A0B0-5A9E-6BA5-1C8C688B4609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Exercise 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CC4FE7-4F3F-A478-E13B-2B9A3377D938}"/>
              </a:ext>
            </a:extLst>
          </p:cNvPr>
          <p:cNvSpPr txBox="1"/>
          <p:nvPr/>
        </p:nvSpPr>
        <p:spPr>
          <a:xfrm>
            <a:off x="1657349" y="1890147"/>
            <a:ext cx="9058275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if the 50-unit apartment appraisal was subsidized housing?+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CFB89AE-5328-A8D2-324A-F6A41479C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DECAF7-0BAD-E376-A36A-1C97CBE7D040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B0CCD5-80A0-8DD1-6433-0323BB194B59}"/>
              </a:ext>
            </a:extLst>
          </p:cNvPr>
          <p:cNvSpPr txBox="1"/>
          <p:nvPr/>
        </p:nvSpPr>
        <p:spPr>
          <a:xfrm>
            <a:off x="1657349" y="2931394"/>
            <a:ext cx="9058275" cy="2784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Section 8 Government program may require consideration of the protected class</a:t>
            </a:r>
          </a:p>
          <a:p>
            <a:pPr marL="685800" marR="171450" lvl="1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Likely fits the exception</a:t>
            </a:r>
          </a:p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State clearly why the factors are necessary and may include supply and demand.</a:t>
            </a:r>
          </a:p>
        </p:txBody>
      </p:sp>
    </p:spTree>
    <p:extLst>
      <p:ext uri="{BB962C8B-B14F-4D97-AF65-F5344CB8AC3E}">
        <p14:creationId xmlns:p14="http://schemas.microsoft.com/office/powerpoint/2010/main" val="228281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5B983-0AAA-CB6F-4FBC-3CE847C11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54DA7-22E2-C95D-FA55-DF176EF6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56A-C454-4649-9D66-CCCF3E47A54A}" type="slidenum">
              <a:rPr lang="en-US" smtClean="0"/>
              <a:t>71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58762-2BDE-3D25-14AB-24AAD584E4DF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Exercise </a:t>
            </a:r>
            <a:r>
              <a:rPr lang="en-US" sz="3600" b="1" dirty="0">
                <a:latin typeface="Arial" panose="020B0604020202020204" pitchFamily="34" charset="0"/>
              </a:rPr>
              <a:t>8</a:t>
            </a:r>
            <a:endParaRPr lang="en-US" sz="3600" b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49EC42-5C4A-A73B-8E72-9736EBE604C5}"/>
              </a:ext>
            </a:extLst>
          </p:cNvPr>
          <p:cNvSpPr txBox="1"/>
          <p:nvPr/>
        </p:nvSpPr>
        <p:spPr>
          <a:xfrm>
            <a:off x="1657349" y="1890147"/>
            <a:ext cx="9058275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Chose different comp locations for white vs black houses – violation?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5711361-1910-E46D-DEA9-840793F29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449677-86CD-23A4-885B-E1B7DAF92CE7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37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B4D8A2-A42A-A7D7-9672-D23F4235218B}"/>
              </a:ext>
            </a:extLst>
          </p:cNvPr>
          <p:cNvSpPr txBox="1"/>
          <p:nvPr/>
        </p:nvSpPr>
        <p:spPr>
          <a:xfrm>
            <a:off x="1657349" y="2931394"/>
            <a:ext cx="9058275" cy="2784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Yes, potentially could be a violation</a:t>
            </a:r>
          </a:p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Doesn’t matter if it’s a purchase, refinance or any other context or met the owner</a:t>
            </a:r>
          </a:p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could be a factual reason, but on the surface, there is a problem.</a:t>
            </a:r>
          </a:p>
        </p:txBody>
      </p:sp>
    </p:spTree>
    <p:extLst>
      <p:ext uri="{BB962C8B-B14F-4D97-AF65-F5344CB8AC3E}">
        <p14:creationId xmlns:p14="http://schemas.microsoft.com/office/powerpoint/2010/main" val="70579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9622F-CCAA-7287-2D63-C986DB8F5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3B2C2-3ECF-C538-4EE5-2696376A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756A-C454-4649-9D66-CCCF3E47A54A}" type="slidenum">
              <a:rPr lang="en-US" smtClean="0"/>
              <a:t>72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282738-DAF2-AA61-AC44-D87C317700C5}"/>
              </a:ext>
            </a:extLst>
          </p:cNvPr>
          <p:cNvSpPr txBox="1"/>
          <p:nvPr/>
        </p:nvSpPr>
        <p:spPr>
          <a:xfrm>
            <a:off x="1590675" y="1039456"/>
            <a:ext cx="885825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</a:rPr>
              <a:t>Exercise 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58AD4-062B-E6F5-36E4-71E5FE5FFD26}"/>
              </a:ext>
            </a:extLst>
          </p:cNvPr>
          <p:cNvSpPr txBox="1"/>
          <p:nvPr/>
        </p:nvSpPr>
        <p:spPr>
          <a:xfrm>
            <a:off x="1657349" y="1890147"/>
            <a:ext cx="9058275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Always adjust ASF down 15% but no adjustment for DSF – ASF are in black areas, DSF are in white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E7A03C-34CA-8871-72CE-40F210248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40"/>
            <a:ext cx="10515600" cy="86201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the Rule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69B56B-BC4F-6BAA-5C1F-7492378AF2E5}"/>
              </a:ext>
            </a:extLst>
          </p:cNvPr>
          <p:cNvSpPr txBox="1"/>
          <p:nvPr/>
        </p:nvSpPr>
        <p:spPr>
          <a:xfrm>
            <a:off x="103407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i="0" dirty="0"/>
              <a:t>age 38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D26886-9646-1587-D1C7-90EFAD145702}"/>
              </a:ext>
            </a:extLst>
          </p:cNvPr>
          <p:cNvSpPr txBox="1"/>
          <p:nvPr/>
        </p:nvSpPr>
        <p:spPr>
          <a:xfrm>
            <a:off x="1657349" y="2931394"/>
            <a:ext cx="9058275" cy="3279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“practice” is an unofficial policy – disparate impact</a:t>
            </a:r>
          </a:p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Any formula, rule of thumb or automatic adjustment is contrary to USPAP requirements to support adjustments</a:t>
            </a:r>
          </a:p>
          <a:p>
            <a:pPr marL="228600" marR="171450" indent="-2286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Existence of this does trigger a requirement to justify no other alternative</a:t>
            </a:r>
          </a:p>
        </p:txBody>
      </p:sp>
    </p:spTree>
    <p:extLst>
      <p:ext uri="{BB962C8B-B14F-4D97-AF65-F5344CB8AC3E}">
        <p14:creationId xmlns:p14="http://schemas.microsoft.com/office/powerpoint/2010/main" val="36229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35A04CE-096D-28D8-3469-C7D911D29721}"/>
              </a:ext>
            </a:extLst>
          </p:cNvPr>
          <p:cNvSpPr txBox="1">
            <a:spLocks/>
          </p:cNvSpPr>
          <p:nvPr/>
        </p:nvSpPr>
        <p:spPr>
          <a:xfrm>
            <a:off x="4129238" y="1665712"/>
            <a:ext cx="7063018" cy="3195076"/>
          </a:xfrm>
          <a:prstGeom prst="rect">
            <a:avLst/>
          </a:prstGeom>
        </p:spPr>
        <p:txBody>
          <a:bodyPr vert="horz" lIns="0" tIns="0" rIns="0" bIns="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9000" kern="0" dirty="0">
                <a:latin typeface="Arial Narrow"/>
              </a:rPr>
              <a:t>Changes to USPAP—Definitions, Standard Rules, and Minor Edits</a:t>
            </a:r>
            <a:br>
              <a:rPr lang="en-US" sz="9000" dirty="0">
                <a:latin typeface="Arial Narrow"/>
              </a:rPr>
            </a:br>
            <a:r>
              <a:rPr lang="en-US" sz="1800" dirty="0">
                <a:latin typeface="Arial Narrow"/>
              </a:rPr>
              <a:t>  </a:t>
            </a:r>
            <a:br>
              <a:rPr lang="en-US" dirty="0">
                <a:latin typeface="Arial Narrow"/>
              </a:rPr>
            </a:br>
            <a:endParaRPr lang="en-US" sz="2700" b="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FB50B-BF5B-315E-F61D-9CA296E772C2}"/>
              </a:ext>
            </a:extLst>
          </p:cNvPr>
          <p:cNvSpPr txBox="1"/>
          <p:nvPr/>
        </p:nvSpPr>
        <p:spPr>
          <a:xfrm>
            <a:off x="1222408" y="1751799"/>
            <a:ext cx="2531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Part 3:</a:t>
            </a:r>
          </a:p>
        </p:txBody>
      </p:sp>
    </p:spTree>
    <p:extLst>
      <p:ext uri="{BB962C8B-B14F-4D97-AF65-F5344CB8AC3E}">
        <p14:creationId xmlns:p14="http://schemas.microsoft.com/office/powerpoint/2010/main" val="12764422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9E5460B-69E4-4324-B13D-8F6E35B476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r="-50000"/>
          <a:stretch/>
        </p:blipFill>
        <p:spPr>
          <a:xfrm>
            <a:off x="609600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57798A6-5AD7-469B-B8C3-4732F45E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5" y="1836842"/>
            <a:ext cx="5374377" cy="1204708"/>
          </a:xfrm>
        </p:spPr>
        <p:txBody>
          <a:bodyPr>
            <a:normAutofit fontScale="90000"/>
          </a:bodyPr>
          <a:lstStyle/>
          <a:p>
            <a:r>
              <a:rPr lang="en-US" dirty="0"/>
              <a:t>Changes to </a:t>
            </a:r>
            <a:br>
              <a:rPr lang="en-US" dirty="0"/>
            </a:br>
            <a:r>
              <a:rPr lang="en-US" dirty="0"/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10864118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EE53A-A4FC-4E01-8142-8C739116E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75CDC-3CB7-4C69-B086-1BE36C74C83D}"/>
              </a:ext>
            </a:extLst>
          </p:cNvPr>
          <p:cNvSpPr txBox="1"/>
          <p:nvPr/>
        </p:nvSpPr>
        <p:spPr>
          <a:xfrm>
            <a:off x="10416988" y="36512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 40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488A014-4F15-4B78-9DE0-409B15BF0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790" y="365125"/>
            <a:ext cx="10515600" cy="1325563"/>
          </a:xfrm>
        </p:spPr>
        <p:txBody>
          <a:bodyPr/>
          <a:lstStyle/>
          <a:p>
            <a:r>
              <a:rPr lang="en-US" dirty="0"/>
              <a:t>Part 3: Changes to USPAP—Definitions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58095F1-FE27-152A-9E66-31AB41A7E1B6}"/>
              </a:ext>
            </a:extLst>
          </p:cNvPr>
          <p:cNvSpPr txBox="1">
            <a:spLocks/>
          </p:cNvSpPr>
          <p:nvPr/>
        </p:nvSpPr>
        <p:spPr>
          <a:xfrm>
            <a:off x="108519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Font typeface="System Font Regular"/>
              <a:buNone/>
            </a:pPr>
            <a:r>
              <a:rPr lang="en-US" sz="3200" b="1" dirty="0"/>
              <a:t>Before we begin…</a:t>
            </a:r>
          </a:p>
          <a:p>
            <a:pPr marL="457200" lvl="1" indent="0">
              <a:lnSpc>
                <a:spcPct val="100000"/>
              </a:lnSpc>
              <a:buFont typeface="System Font Regular"/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/>
              <a:t>Exercise #10: Definitions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Why some words are defined,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and some words are </a:t>
            </a:r>
            <a:r>
              <a:rPr lang="en-US" i="1" dirty="0"/>
              <a:t>not</a:t>
            </a:r>
            <a:r>
              <a:rPr lang="en-US" dirty="0"/>
              <a:t> defined in USPAP.</a:t>
            </a:r>
          </a:p>
        </p:txBody>
      </p:sp>
    </p:spTree>
    <p:extLst>
      <p:ext uri="{BB962C8B-B14F-4D97-AF65-F5344CB8AC3E}">
        <p14:creationId xmlns:p14="http://schemas.microsoft.com/office/powerpoint/2010/main" val="32374765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24E9E-8901-71EA-C188-EA68D759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7CE782-03F0-F973-C25F-ACCA72817603}"/>
              </a:ext>
            </a:extLst>
          </p:cNvPr>
          <p:cNvSpPr/>
          <p:nvPr/>
        </p:nvSpPr>
        <p:spPr>
          <a:xfrm>
            <a:off x="3000374" y="1038225"/>
            <a:ext cx="5800725" cy="3800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E66CB3-D00F-53D3-2416-F5FE9E2FA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340" y="1308101"/>
            <a:ext cx="4286910" cy="96837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Retired Definitions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D51E68-A7D4-D451-EBBD-7B0BD3A362C5}"/>
              </a:ext>
            </a:extLst>
          </p:cNvPr>
          <p:cNvSpPr txBox="1">
            <a:spLocks/>
          </p:cNvSpPr>
          <p:nvPr/>
        </p:nvSpPr>
        <p:spPr>
          <a:xfrm>
            <a:off x="3428339" y="2219324"/>
            <a:ext cx="5134635" cy="199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Assignment Elements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Misleading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Relevant Characteristics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182818-0550-EF45-BE03-0AC52CB4A310}"/>
              </a:ext>
            </a:extLst>
          </p:cNvPr>
          <p:cNvSpPr txBox="1"/>
          <p:nvPr/>
        </p:nvSpPr>
        <p:spPr>
          <a:xfrm>
            <a:off x="10416988" y="36512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Pages 41</a:t>
            </a:r>
          </a:p>
        </p:txBody>
      </p:sp>
    </p:spTree>
    <p:extLst>
      <p:ext uri="{BB962C8B-B14F-4D97-AF65-F5344CB8AC3E}">
        <p14:creationId xmlns:p14="http://schemas.microsoft.com/office/powerpoint/2010/main" val="4986314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AD234-2373-A767-BB8C-5273F5EA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77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8A8DB95-8EEF-BC5A-3FFC-81EEE6443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3: Changes to USPAP—Definitions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2A1F08A-BB95-034B-CADF-2B977EB41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100000"/>
              </a:lnSpc>
              <a:buFont typeface="System Font Regular"/>
              <a:buNone/>
            </a:pPr>
            <a:r>
              <a:rPr lang="en-US" sz="3200" b="1" dirty="0"/>
              <a:t>Retired Definition</a:t>
            </a:r>
          </a:p>
          <a:p>
            <a:pPr marL="457200" lvl="1" indent="0">
              <a:lnSpc>
                <a:spcPct val="100000"/>
              </a:lnSpc>
              <a:buFont typeface="System Font Regular"/>
              <a:buNone/>
            </a:pPr>
            <a:endParaRPr lang="en-US" dirty="0"/>
          </a:p>
          <a:p>
            <a:pPr marL="2171700" indent="-457200">
              <a:lnSpc>
                <a:spcPct val="100000"/>
              </a:lnSpc>
            </a:pPr>
            <a:r>
              <a:rPr lang="en-US" sz="3600" b="1" dirty="0"/>
              <a:t>Assignment Elements</a:t>
            </a:r>
          </a:p>
          <a:p>
            <a:pPr marL="2628900" lvl="1" indent="-457200">
              <a:lnSpc>
                <a:spcPct val="100000"/>
              </a:lnSpc>
            </a:pPr>
            <a:r>
              <a:rPr lang="en-US" sz="2800" dirty="0"/>
              <a:t>Rationale for Retirement</a:t>
            </a:r>
          </a:p>
          <a:p>
            <a:pPr marL="2628900" lvl="1" indent="-457200">
              <a:lnSpc>
                <a:spcPct val="100000"/>
              </a:lnSpc>
            </a:pPr>
            <a:r>
              <a:rPr lang="en-US" sz="2800" dirty="0"/>
              <a:t>Impact on Practice</a:t>
            </a:r>
          </a:p>
          <a:p>
            <a:pPr marL="2171700" indent="-457200">
              <a:lnSpc>
                <a:spcPct val="100000"/>
              </a:lnSpc>
            </a:pP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0A3216-429B-86AF-3CD9-FA786EDD1A57}"/>
              </a:ext>
            </a:extLst>
          </p:cNvPr>
          <p:cNvSpPr txBox="1"/>
          <p:nvPr/>
        </p:nvSpPr>
        <p:spPr>
          <a:xfrm>
            <a:off x="10416988" y="36512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 41 </a:t>
            </a:r>
          </a:p>
        </p:txBody>
      </p:sp>
    </p:spTree>
    <p:extLst>
      <p:ext uri="{BB962C8B-B14F-4D97-AF65-F5344CB8AC3E}">
        <p14:creationId xmlns:p14="http://schemas.microsoft.com/office/powerpoint/2010/main" val="303990024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121D9-821D-FCDA-00BB-EDA8087B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78</a:t>
            </a: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A21D9081-5859-7438-A4D2-D17C29C2C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790" y="365125"/>
            <a:ext cx="10515600" cy="1325563"/>
          </a:xfrm>
        </p:spPr>
        <p:txBody>
          <a:bodyPr/>
          <a:lstStyle/>
          <a:p>
            <a:r>
              <a:rPr lang="en-US" dirty="0"/>
              <a:t>Part 3: Changes to USPAP—Definitions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F5587F2-50BA-30F7-5F7B-6AED85D8E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790" y="1825625"/>
            <a:ext cx="10515600" cy="4351338"/>
          </a:xfrm>
        </p:spPr>
        <p:txBody>
          <a:bodyPr/>
          <a:lstStyle/>
          <a:p>
            <a:pPr marL="0" lvl="1" indent="0">
              <a:lnSpc>
                <a:spcPct val="100000"/>
              </a:lnSpc>
              <a:buFont typeface="System Font Regular"/>
              <a:buNone/>
            </a:pPr>
            <a:r>
              <a:rPr lang="en-US" sz="3200" b="1" dirty="0"/>
              <a:t>Retired Definition</a:t>
            </a:r>
          </a:p>
          <a:p>
            <a:pPr marL="457200" lvl="1" indent="0">
              <a:lnSpc>
                <a:spcPct val="100000"/>
              </a:lnSpc>
              <a:buFont typeface="System Font Regular"/>
              <a:buNone/>
            </a:pPr>
            <a:endParaRPr lang="en-US" dirty="0"/>
          </a:p>
          <a:p>
            <a:pPr marL="2171700" indent="-457200">
              <a:lnSpc>
                <a:spcPct val="100000"/>
              </a:lnSpc>
            </a:pPr>
            <a:r>
              <a:rPr lang="en-US" sz="3600" b="1" dirty="0"/>
              <a:t>Misleading</a:t>
            </a:r>
          </a:p>
          <a:p>
            <a:pPr marL="2628900" lvl="1" indent="-457200">
              <a:lnSpc>
                <a:spcPct val="100000"/>
              </a:lnSpc>
            </a:pPr>
            <a:r>
              <a:rPr lang="en-US" sz="2800" dirty="0"/>
              <a:t>Rationale for Retirement</a:t>
            </a:r>
          </a:p>
          <a:p>
            <a:pPr marL="2628900" lvl="1" indent="-457200">
              <a:lnSpc>
                <a:spcPct val="100000"/>
              </a:lnSpc>
            </a:pPr>
            <a:r>
              <a:rPr lang="en-US" sz="2800" dirty="0"/>
              <a:t>Impact on Practice</a:t>
            </a:r>
          </a:p>
          <a:p>
            <a:pPr marL="2171700" indent="-457200">
              <a:lnSpc>
                <a:spcPct val="100000"/>
              </a:lnSpc>
            </a:pP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813A41-EB4D-24A8-C2ED-3E775B651794}"/>
              </a:ext>
            </a:extLst>
          </p:cNvPr>
          <p:cNvSpPr txBox="1"/>
          <p:nvPr/>
        </p:nvSpPr>
        <p:spPr>
          <a:xfrm>
            <a:off x="10416988" y="36512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 41 </a:t>
            </a:r>
          </a:p>
        </p:txBody>
      </p:sp>
    </p:spTree>
    <p:extLst>
      <p:ext uri="{BB962C8B-B14F-4D97-AF65-F5344CB8AC3E}">
        <p14:creationId xmlns:p14="http://schemas.microsoft.com/office/powerpoint/2010/main" val="42522316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8BA90-B69B-AB11-AAC4-005C2ACC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79</a:t>
            </a: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700F5226-A29A-8665-CB10-453DF4DDC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790" y="365125"/>
            <a:ext cx="10515600" cy="1325563"/>
          </a:xfrm>
        </p:spPr>
        <p:txBody>
          <a:bodyPr/>
          <a:lstStyle/>
          <a:p>
            <a:r>
              <a:rPr lang="en-US" dirty="0"/>
              <a:t>Part 3: Changes to USPAP—Definitions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3AD2D36E-E6E2-F790-16CE-FA4BE4631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790" y="1825625"/>
            <a:ext cx="10515600" cy="4351338"/>
          </a:xfrm>
        </p:spPr>
        <p:txBody>
          <a:bodyPr/>
          <a:lstStyle/>
          <a:p>
            <a:pPr marL="0" lvl="1" indent="0">
              <a:lnSpc>
                <a:spcPct val="100000"/>
              </a:lnSpc>
              <a:buFont typeface="System Font Regular"/>
              <a:buNone/>
            </a:pPr>
            <a:r>
              <a:rPr lang="en-US" sz="3200" b="1" dirty="0"/>
              <a:t>Retired Definition</a:t>
            </a:r>
          </a:p>
          <a:p>
            <a:pPr marL="457200" lvl="1" indent="0">
              <a:lnSpc>
                <a:spcPct val="100000"/>
              </a:lnSpc>
              <a:buFont typeface="System Font Regular"/>
              <a:buNone/>
            </a:pPr>
            <a:endParaRPr lang="en-US" dirty="0"/>
          </a:p>
          <a:p>
            <a:pPr marL="2171700" indent="-457200">
              <a:lnSpc>
                <a:spcPct val="100000"/>
              </a:lnSpc>
            </a:pPr>
            <a:r>
              <a:rPr lang="en-US" sz="3600" b="1" dirty="0"/>
              <a:t>Relevant Characteristics</a:t>
            </a:r>
          </a:p>
          <a:p>
            <a:pPr marL="2628900" lvl="1" indent="-457200">
              <a:lnSpc>
                <a:spcPct val="100000"/>
              </a:lnSpc>
            </a:pPr>
            <a:r>
              <a:rPr lang="en-US" sz="2800" dirty="0"/>
              <a:t>Rationale for Retirement</a:t>
            </a:r>
          </a:p>
          <a:p>
            <a:pPr marL="2628900" lvl="1" indent="-457200">
              <a:lnSpc>
                <a:spcPct val="100000"/>
              </a:lnSpc>
            </a:pPr>
            <a:r>
              <a:rPr lang="en-US" sz="2800" dirty="0"/>
              <a:t>Impact on 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44FD8E-B0EE-4721-73EA-49EC48015F93}"/>
              </a:ext>
            </a:extLst>
          </p:cNvPr>
          <p:cNvSpPr txBox="1"/>
          <p:nvPr/>
        </p:nvSpPr>
        <p:spPr>
          <a:xfrm>
            <a:off x="10416988" y="36512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 41 </a:t>
            </a:r>
          </a:p>
        </p:txBody>
      </p:sp>
    </p:spTree>
    <p:extLst>
      <p:ext uri="{BB962C8B-B14F-4D97-AF65-F5344CB8AC3E}">
        <p14:creationId xmlns:p14="http://schemas.microsoft.com/office/powerpoint/2010/main" val="2838683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587B1-C98F-45B0-9212-B2465FB5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General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C6384-556A-40F2-89F9-AE354DAD8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2150" y="1825625"/>
            <a:ext cx="9486240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Break times and lunch</a:t>
            </a:r>
          </a:p>
          <a:p>
            <a:endParaRPr lang="en-US" dirty="0"/>
          </a:p>
          <a:p>
            <a:r>
              <a:rPr lang="en-US" dirty="0"/>
              <a:t>Attendance sheets</a:t>
            </a:r>
          </a:p>
          <a:p>
            <a:endParaRPr lang="en-US" dirty="0"/>
          </a:p>
          <a:p>
            <a:r>
              <a:rPr lang="en-US" dirty="0"/>
              <a:t>Course certificates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8C19C-9922-4CBE-9D6B-6F4AB09D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E1C2-1147-4215-AB5D-E0D936502342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5605E-9785-4CB2-84D6-6D09FB3B5156}"/>
              </a:ext>
            </a:extLst>
          </p:cNvPr>
          <p:cNvSpPr txBox="1"/>
          <p:nvPr/>
        </p:nvSpPr>
        <p:spPr>
          <a:xfrm>
            <a:off x="10416988" y="36512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 3</a:t>
            </a:r>
          </a:p>
        </p:txBody>
      </p:sp>
    </p:spTree>
    <p:extLst>
      <p:ext uri="{BB962C8B-B14F-4D97-AF65-F5344CB8AC3E}">
        <p14:creationId xmlns:p14="http://schemas.microsoft.com/office/powerpoint/2010/main" val="44777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7871E-EDA5-7549-1C04-D051B7204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9A0812-E9D7-0FCB-FFE4-0BF696467A06}"/>
              </a:ext>
            </a:extLst>
          </p:cNvPr>
          <p:cNvSpPr/>
          <p:nvPr/>
        </p:nvSpPr>
        <p:spPr>
          <a:xfrm>
            <a:off x="3000374" y="1038225"/>
            <a:ext cx="5800725" cy="3800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8C64A9-D8D2-54EE-3B94-94D82192B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340" y="1308101"/>
            <a:ext cx="4286910" cy="96837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Modified Definitions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3AC686-27BA-E18C-0DA7-0C80193F75D2}"/>
              </a:ext>
            </a:extLst>
          </p:cNvPr>
          <p:cNvSpPr txBox="1">
            <a:spLocks/>
          </p:cNvSpPr>
          <p:nvPr/>
        </p:nvSpPr>
        <p:spPr>
          <a:xfrm>
            <a:off x="3428339" y="2219324"/>
            <a:ext cx="5134635" cy="199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Appraiser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Personal Inspection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Workfile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7F6BE0-08DE-121D-B56B-AEAE1C9945EE}"/>
              </a:ext>
            </a:extLst>
          </p:cNvPr>
          <p:cNvSpPr txBox="1"/>
          <p:nvPr/>
        </p:nvSpPr>
        <p:spPr>
          <a:xfrm>
            <a:off x="10416988" y="365125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Pages 42-46 </a:t>
            </a:r>
          </a:p>
        </p:txBody>
      </p:sp>
    </p:spTree>
    <p:extLst>
      <p:ext uri="{BB962C8B-B14F-4D97-AF65-F5344CB8AC3E}">
        <p14:creationId xmlns:p14="http://schemas.microsoft.com/office/powerpoint/2010/main" val="118311494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00326-4DDB-1DDB-2C6B-619607A4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3: Changes to USPAP—Definitions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CC656-AF56-DEAD-5012-A64928CD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81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BF16C647-A177-5E0B-D61F-641A2C131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1825625"/>
            <a:ext cx="10515600" cy="4351338"/>
          </a:xfrm>
        </p:spPr>
        <p:txBody>
          <a:bodyPr/>
          <a:lstStyle/>
          <a:p>
            <a:pPr marL="0" lvl="1" indent="0">
              <a:lnSpc>
                <a:spcPct val="100000"/>
              </a:lnSpc>
              <a:buFont typeface="System Font Regular"/>
              <a:buNone/>
            </a:pPr>
            <a:r>
              <a:rPr lang="en-US" sz="3200" b="1" dirty="0"/>
              <a:t>Modified Definition</a:t>
            </a:r>
          </a:p>
          <a:p>
            <a:pPr marL="457200" lvl="1" indent="0">
              <a:lnSpc>
                <a:spcPct val="100000"/>
              </a:lnSpc>
              <a:buFont typeface="System Font Regular"/>
              <a:buNone/>
            </a:pPr>
            <a:endParaRPr lang="en-US" dirty="0"/>
          </a:p>
          <a:p>
            <a:pPr marL="2171700" indent="-457200">
              <a:lnSpc>
                <a:spcPct val="100000"/>
              </a:lnSpc>
            </a:pPr>
            <a:r>
              <a:rPr lang="en-US" sz="3600" b="1" dirty="0"/>
              <a:t>Appraiser</a:t>
            </a:r>
          </a:p>
          <a:p>
            <a:pPr marL="2628900" lvl="1" indent="-457200">
              <a:lnSpc>
                <a:spcPct val="100000"/>
              </a:lnSpc>
            </a:pPr>
            <a:r>
              <a:rPr lang="en-US" sz="2800" dirty="0"/>
              <a:t>Rationale for Modification</a:t>
            </a:r>
          </a:p>
          <a:p>
            <a:pPr marL="2628900" lvl="1" indent="-457200">
              <a:lnSpc>
                <a:spcPct val="100000"/>
              </a:lnSpc>
            </a:pPr>
            <a:r>
              <a:rPr lang="en-US" sz="2800" dirty="0"/>
              <a:t>Key Elements of Definition</a:t>
            </a:r>
          </a:p>
          <a:p>
            <a:pPr marL="2628900" lvl="1" indent="-457200">
              <a:lnSpc>
                <a:spcPct val="100000"/>
              </a:lnSpc>
            </a:pPr>
            <a:r>
              <a:rPr lang="en-US" sz="2800" dirty="0"/>
              <a:t>Impact on 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B9BF6B-A2D3-EBDB-0D84-DE7671208081}"/>
              </a:ext>
            </a:extLst>
          </p:cNvPr>
          <p:cNvSpPr txBox="1"/>
          <p:nvPr/>
        </p:nvSpPr>
        <p:spPr>
          <a:xfrm>
            <a:off x="10416988" y="365125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Pages 42-43</a:t>
            </a:r>
          </a:p>
        </p:txBody>
      </p:sp>
    </p:spTree>
    <p:extLst>
      <p:ext uri="{BB962C8B-B14F-4D97-AF65-F5344CB8AC3E}">
        <p14:creationId xmlns:p14="http://schemas.microsoft.com/office/powerpoint/2010/main" val="81216793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CF4AA-5951-68D6-9070-88B12E582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B9F29D-34BE-B471-09B4-F91B573B5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790" y="365125"/>
            <a:ext cx="10515600" cy="1325563"/>
          </a:xfrm>
        </p:spPr>
        <p:txBody>
          <a:bodyPr/>
          <a:lstStyle/>
          <a:p>
            <a:r>
              <a:rPr lang="en-US" dirty="0"/>
              <a:t>Part 3: Changes to USPAP—Definitions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56E4B440-4BA8-76E7-D872-690CF009E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1825625"/>
            <a:ext cx="10515600" cy="4351338"/>
          </a:xfrm>
        </p:spPr>
        <p:txBody>
          <a:bodyPr/>
          <a:lstStyle/>
          <a:p>
            <a:pPr marL="0" lvl="1" indent="0">
              <a:lnSpc>
                <a:spcPct val="100000"/>
              </a:lnSpc>
              <a:buFont typeface="System Font Regular"/>
              <a:buNone/>
            </a:pPr>
            <a:r>
              <a:rPr lang="en-US" sz="3200" b="1" dirty="0"/>
              <a:t>Modified Definition</a:t>
            </a:r>
          </a:p>
          <a:p>
            <a:pPr marL="457200" lvl="1" indent="0">
              <a:lnSpc>
                <a:spcPct val="100000"/>
              </a:lnSpc>
              <a:buFont typeface="System Font Regular"/>
              <a:buNone/>
            </a:pPr>
            <a:endParaRPr lang="en-US" dirty="0"/>
          </a:p>
          <a:p>
            <a:pPr marL="2171700" indent="-457200">
              <a:lnSpc>
                <a:spcPct val="100000"/>
              </a:lnSpc>
            </a:pPr>
            <a:r>
              <a:rPr lang="en-US" sz="3600" b="1" dirty="0"/>
              <a:t>Personal Inspection</a:t>
            </a:r>
          </a:p>
          <a:p>
            <a:pPr marL="2628900" lvl="1" indent="-457200">
              <a:lnSpc>
                <a:spcPct val="100000"/>
              </a:lnSpc>
            </a:pPr>
            <a:r>
              <a:rPr lang="en-US" sz="2800" dirty="0"/>
              <a:t>Rationale for Modification</a:t>
            </a:r>
          </a:p>
          <a:p>
            <a:pPr marL="2628900" lvl="1" indent="-457200">
              <a:lnSpc>
                <a:spcPct val="100000"/>
              </a:lnSpc>
            </a:pPr>
            <a:r>
              <a:rPr lang="en-US" sz="2800" dirty="0"/>
              <a:t>Key Elements of Definition</a:t>
            </a:r>
          </a:p>
          <a:p>
            <a:pPr marL="3086100" lvl="2" indent="-457200">
              <a:lnSpc>
                <a:spcPct val="100000"/>
              </a:lnSpc>
            </a:pPr>
            <a:r>
              <a:rPr lang="en-US" sz="2400" dirty="0"/>
              <a:t>Specific to a particular assignment</a:t>
            </a:r>
          </a:p>
          <a:p>
            <a:pPr marL="2628900" lvl="1" indent="-457200">
              <a:lnSpc>
                <a:spcPct val="100000"/>
              </a:lnSpc>
            </a:pPr>
            <a:r>
              <a:rPr lang="en-US" sz="2800" dirty="0"/>
              <a:t>Impact on Practice</a:t>
            </a:r>
          </a:p>
          <a:p>
            <a:pPr marL="2171700" indent="-457200">
              <a:lnSpc>
                <a:spcPct val="100000"/>
              </a:lnSpc>
            </a:pP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937FB6-4AB5-0607-AC4E-66266A212095}"/>
              </a:ext>
            </a:extLst>
          </p:cNvPr>
          <p:cNvSpPr txBox="1"/>
          <p:nvPr/>
        </p:nvSpPr>
        <p:spPr>
          <a:xfrm>
            <a:off x="10416988" y="365125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Pages 43-44</a:t>
            </a:r>
          </a:p>
        </p:txBody>
      </p:sp>
    </p:spTree>
    <p:extLst>
      <p:ext uri="{BB962C8B-B14F-4D97-AF65-F5344CB8AC3E}">
        <p14:creationId xmlns:p14="http://schemas.microsoft.com/office/powerpoint/2010/main" val="353607764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CF4AA-5951-68D6-9070-88B12E582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8E4B7E-36C6-807D-4E4F-EA81E319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790" y="365125"/>
            <a:ext cx="10515600" cy="1325563"/>
          </a:xfrm>
        </p:spPr>
        <p:txBody>
          <a:bodyPr/>
          <a:lstStyle/>
          <a:p>
            <a:r>
              <a:rPr lang="en-US" dirty="0"/>
              <a:t>Part 3: Changes to USPAP—Definitions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9C9C65-A131-CC7B-48FB-06E9260664A5}"/>
              </a:ext>
            </a:extLst>
          </p:cNvPr>
          <p:cNvSpPr txBox="1"/>
          <p:nvPr/>
        </p:nvSpPr>
        <p:spPr>
          <a:xfrm>
            <a:off x="104169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 44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692B53B-7D2D-FCBB-ACBD-A0D0765B6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4461" y="1284186"/>
            <a:ext cx="8344852" cy="4726883"/>
          </a:xfrm>
        </p:spPr>
      </p:pic>
    </p:spTree>
    <p:extLst>
      <p:ext uri="{BB962C8B-B14F-4D97-AF65-F5344CB8AC3E}">
        <p14:creationId xmlns:p14="http://schemas.microsoft.com/office/powerpoint/2010/main" val="17673705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31003-D00B-B71D-69C2-5AF3D5874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5BD75-3790-4354-D089-DEFAB96A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9EDAA7-D252-7A3C-758F-B0F24B3C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790" y="365125"/>
            <a:ext cx="10515600" cy="1325563"/>
          </a:xfrm>
        </p:spPr>
        <p:txBody>
          <a:bodyPr/>
          <a:lstStyle/>
          <a:p>
            <a:r>
              <a:rPr lang="en-US" dirty="0"/>
              <a:t>Part 3: Changes to USPAP—Definitions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5473B3-BEDC-176D-13A7-D725ECF925D0}"/>
              </a:ext>
            </a:extLst>
          </p:cNvPr>
          <p:cNvSpPr txBox="1"/>
          <p:nvPr/>
        </p:nvSpPr>
        <p:spPr>
          <a:xfrm>
            <a:off x="104169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 44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3C882E9-3853-E9BA-975F-8F0CA1B4B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315405"/>
            <a:ext cx="7178933" cy="5040945"/>
          </a:xfrm>
        </p:spPr>
      </p:pic>
    </p:spTree>
    <p:extLst>
      <p:ext uri="{BB962C8B-B14F-4D97-AF65-F5344CB8AC3E}">
        <p14:creationId xmlns:p14="http://schemas.microsoft.com/office/powerpoint/2010/main" val="220511476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CBD72-2771-B3CC-5571-5ECFD851D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0A022-6DBD-DADB-DF19-E950DCF2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EC35A-C0C1-5DA2-D678-933DB8D6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790" y="365125"/>
            <a:ext cx="10515600" cy="1325563"/>
          </a:xfrm>
        </p:spPr>
        <p:txBody>
          <a:bodyPr/>
          <a:lstStyle/>
          <a:p>
            <a:r>
              <a:rPr lang="en-US" dirty="0"/>
              <a:t>Part 3: Changes to USPAP—Definitions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642F3C24-4EE1-1F5B-A6DF-174942DD9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1690688"/>
            <a:ext cx="10515600" cy="4486275"/>
          </a:xfrm>
        </p:spPr>
        <p:txBody>
          <a:bodyPr/>
          <a:lstStyle/>
          <a:p>
            <a:pPr marL="0" lvl="1" indent="0">
              <a:lnSpc>
                <a:spcPct val="100000"/>
              </a:lnSpc>
              <a:buFont typeface="System Font Regular"/>
              <a:buNone/>
            </a:pPr>
            <a:r>
              <a:rPr lang="en-US" sz="3200" b="1" dirty="0"/>
              <a:t>Modified Definition</a:t>
            </a:r>
            <a:endParaRPr lang="en-US" dirty="0"/>
          </a:p>
          <a:p>
            <a:pPr marL="2171700" indent="-457200">
              <a:lnSpc>
                <a:spcPct val="100000"/>
              </a:lnSpc>
            </a:pPr>
            <a:r>
              <a:rPr lang="en-US" sz="3600" b="1" dirty="0"/>
              <a:t>Personal Inspection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32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Exercise #11: 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 Constitutes a Personal Inspection</a:t>
            </a:r>
          </a:p>
          <a:p>
            <a:pPr marL="457200" lvl="1" indent="0">
              <a:lnSpc>
                <a:spcPct val="100000"/>
              </a:lnSpc>
              <a:buFont typeface="System Font Regular"/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84EA3-FE1D-5EA9-4AB6-1073D8CB6CE5}"/>
              </a:ext>
            </a:extLst>
          </p:cNvPr>
          <p:cNvSpPr txBox="1"/>
          <p:nvPr/>
        </p:nvSpPr>
        <p:spPr>
          <a:xfrm>
            <a:off x="104169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 45</a:t>
            </a:r>
          </a:p>
        </p:txBody>
      </p:sp>
    </p:spTree>
    <p:extLst>
      <p:ext uri="{BB962C8B-B14F-4D97-AF65-F5344CB8AC3E}">
        <p14:creationId xmlns:p14="http://schemas.microsoft.com/office/powerpoint/2010/main" val="13163373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1CC7A-6D37-9A83-5820-71D38FED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86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C8C0D192-7671-F894-4061-7D0619804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1825625"/>
            <a:ext cx="10515600" cy="4351338"/>
          </a:xfrm>
        </p:spPr>
        <p:txBody>
          <a:bodyPr/>
          <a:lstStyle/>
          <a:p>
            <a:pPr marL="0" lvl="1" indent="0">
              <a:lnSpc>
                <a:spcPct val="100000"/>
              </a:lnSpc>
              <a:buFont typeface="System Font Regular"/>
              <a:buNone/>
            </a:pPr>
            <a:r>
              <a:rPr lang="en-US" sz="3200" b="1" dirty="0"/>
              <a:t>Modified Definitions</a:t>
            </a:r>
          </a:p>
          <a:p>
            <a:pPr marL="457200" lvl="1" indent="0">
              <a:lnSpc>
                <a:spcPct val="100000"/>
              </a:lnSpc>
              <a:buFont typeface="System Font Regular"/>
              <a:buNone/>
            </a:pPr>
            <a:endParaRPr lang="en-US" dirty="0"/>
          </a:p>
          <a:p>
            <a:pPr marL="2171700" indent="-457200">
              <a:lnSpc>
                <a:spcPct val="100000"/>
              </a:lnSpc>
            </a:pPr>
            <a:r>
              <a:rPr lang="en-US" sz="3600" b="1" dirty="0"/>
              <a:t>Workfile</a:t>
            </a:r>
          </a:p>
          <a:p>
            <a:pPr marL="2628900" lvl="1" indent="-457200">
              <a:lnSpc>
                <a:spcPct val="100000"/>
              </a:lnSpc>
            </a:pPr>
            <a:r>
              <a:rPr lang="en-US" sz="3200" dirty="0"/>
              <a:t>Rationale for Modification</a:t>
            </a:r>
          </a:p>
          <a:p>
            <a:pPr marL="2628900" lvl="1" indent="-457200">
              <a:lnSpc>
                <a:spcPct val="100000"/>
              </a:lnSpc>
            </a:pPr>
            <a:r>
              <a:rPr lang="en-US" sz="3200" dirty="0"/>
              <a:t>Key Elements of Definition</a:t>
            </a:r>
          </a:p>
          <a:p>
            <a:pPr marL="2628900" lvl="1" indent="-457200">
              <a:lnSpc>
                <a:spcPct val="100000"/>
              </a:lnSpc>
            </a:pPr>
            <a:r>
              <a:rPr lang="en-US" sz="3200" dirty="0"/>
              <a:t>Impact on Practice</a:t>
            </a:r>
          </a:p>
          <a:p>
            <a:pPr marL="2171700" lvl="1" indent="0">
              <a:lnSpc>
                <a:spcPct val="100000"/>
              </a:lnSpc>
              <a:buNone/>
            </a:pPr>
            <a:endParaRPr lang="en-US" sz="32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A9ADDB-BA4D-40E8-8DCF-D49878D2B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790" y="365125"/>
            <a:ext cx="10515600" cy="1325563"/>
          </a:xfrm>
        </p:spPr>
        <p:txBody>
          <a:bodyPr/>
          <a:lstStyle/>
          <a:p>
            <a:r>
              <a:rPr lang="en-US" dirty="0"/>
              <a:t>Part 3: Changes to USPAP—Definitions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5D4475-4207-A972-D906-3CA7640915BE}"/>
              </a:ext>
            </a:extLst>
          </p:cNvPr>
          <p:cNvSpPr txBox="1"/>
          <p:nvPr/>
        </p:nvSpPr>
        <p:spPr>
          <a:xfrm>
            <a:off x="104169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 46</a:t>
            </a:r>
          </a:p>
        </p:txBody>
      </p:sp>
    </p:spTree>
    <p:extLst>
      <p:ext uri="{BB962C8B-B14F-4D97-AF65-F5344CB8AC3E}">
        <p14:creationId xmlns:p14="http://schemas.microsoft.com/office/powerpoint/2010/main" val="72266906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AAA2F6-AC67-40B9-9308-ACA9F837A5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 flipH="1">
            <a:off x="6096000" y="0"/>
            <a:ext cx="6096000" cy="685800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F9717C3-8BFF-5882-30EE-C72CE509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63" y="1730931"/>
            <a:ext cx="5374377" cy="1204708"/>
          </a:xfrm>
        </p:spPr>
        <p:txBody>
          <a:bodyPr>
            <a:normAutofit fontScale="90000"/>
          </a:bodyPr>
          <a:lstStyle/>
          <a:p>
            <a:r>
              <a:rPr lang="en-US" dirty="0"/>
              <a:t>Changes to </a:t>
            </a:r>
            <a:br>
              <a:rPr lang="en-US" dirty="0"/>
            </a:br>
            <a:r>
              <a:rPr lang="en-US" dirty="0"/>
              <a:t>Standard Rules: </a:t>
            </a:r>
            <a:br>
              <a:rPr lang="en-US" dirty="0"/>
            </a:br>
            <a:r>
              <a:rPr lang="en-US" dirty="0"/>
              <a:t>“Sales and Other Transfers”</a:t>
            </a:r>
          </a:p>
        </p:txBody>
      </p:sp>
    </p:spTree>
    <p:extLst>
      <p:ext uri="{BB962C8B-B14F-4D97-AF65-F5344CB8AC3E}">
        <p14:creationId xmlns:p14="http://schemas.microsoft.com/office/powerpoint/2010/main" val="8640230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00326-4DDB-1DDB-2C6B-619607A4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3: Changes to USPAP—</a:t>
            </a:r>
            <a:br>
              <a:rPr lang="en-US" dirty="0"/>
            </a:br>
            <a:r>
              <a:rPr lang="en-US" dirty="0"/>
              <a:t>STANDARD RULES: “Sales and Other Transfers”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CC656-AF56-DEAD-5012-A64928CD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88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B5B0736-E097-3B00-4C26-0A5DFD8DE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45067"/>
              </p:ext>
            </p:extLst>
          </p:nvPr>
        </p:nvGraphicFramePr>
        <p:xfrm>
          <a:off x="1476375" y="3047501"/>
          <a:ext cx="9896475" cy="1966329"/>
        </p:xfrm>
        <a:graphic>
          <a:graphicData uri="http://schemas.openxmlformats.org/drawingml/2006/table">
            <a:tbl>
              <a:tblPr bandRow="1"/>
              <a:tblGrid>
                <a:gridCol w="5077121">
                  <a:extLst>
                    <a:ext uri="{9D8B030D-6E8A-4147-A177-3AD203B41FA5}">
                      <a16:colId xmlns:a16="http://schemas.microsoft.com/office/drawing/2014/main" val="712613596"/>
                    </a:ext>
                  </a:extLst>
                </a:gridCol>
                <a:gridCol w="4819354">
                  <a:extLst>
                    <a:ext uri="{9D8B030D-6E8A-4147-A177-3AD203B41FA5}">
                      <a16:colId xmlns:a16="http://schemas.microsoft.com/office/drawing/2014/main" val="544550665"/>
                    </a:ext>
                  </a:extLst>
                </a:gridCol>
              </a:tblGrid>
              <a:tr h="48381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Standards Rule 1-5(b)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3987" marR="173987" marT="2416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Standards Rule 8-2(a)(x)(3)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3987" marR="173987" marT="2416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65002"/>
                  </a:ext>
                </a:extLst>
              </a:tr>
              <a:tr h="48381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Standards Rule 2-2(a)(x)(3)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3987" marR="173987" marT="2416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Standards Rule 8-2(b)(xii)(3)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3987" marR="173987" marT="2416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18302"/>
                  </a:ext>
                </a:extLst>
              </a:tr>
              <a:tr h="48381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Standards Rule 2-2(b)(xii)(3)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3987" marR="173987" marT="2416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Standards Rule 9-4(b)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3987" marR="173987" marT="2416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736283"/>
                  </a:ext>
                </a:extLst>
              </a:tr>
              <a:tr h="48381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Standards Rule 7-5(b)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3987" marR="173987" marT="2416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US" sz="4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3987" marR="173987" marT="2416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60645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B719A7E-55A5-1B7F-8C69-ECF25F1F4FC6}"/>
              </a:ext>
            </a:extLst>
          </p:cNvPr>
          <p:cNvSpPr txBox="1"/>
          <p:nvPr/>
        </p:nvSpPr>
        <p:spPr>
          <a:xfrm>
            <a:off x="1476375" y="1895475"/>
            <a:ext cx="9763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eliminate confusion, “and other transfers” added to following Standard Rules: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1A071D-BC9F-A508-6A55-956D2FF06311}"/>
              </a:ext>
            </a:extLst>
          </p:cNvPr>
          <p:cNvSpPr txBox="1"/>
          <p:nvPr/>
        </p:nvSpPr>
        <p:spPr>
          <a:xfrm>
            <a:off x="104169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 47</a:t>
            </a:r>
          </a:p>
        </p:txBody>
      </p:sp>
    </p:spTree>
    <p:extLst>
      <p:ext uri="{BB962C8B-B14F-4D97-AF65-F5344CB8AC3E}">
        <p14:creationId xmlns:p14="http://schemas.microsoft.com/office/powerpoint/2010/main" val="320392914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A8FC6-A790-0900-7267-4B5F739A2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915" y="2549525"/>
            <a:ext cx="8049285" cy="2584450"/>
          </a:xfrm>
        </p:spPr>
        <p:txBody>
          <a:bodyPr/>
          <a:lstStyle/>
          <a:p>
            <a:pPr marL="2171700" indent="-457200">
              <a:lnSpc>
                <a:spcPct val="100000"/>
              </a:lnSpc>
            </a:pPr>
            <a:r>
              <a:rPr lang="en-US" sz="3200" dirty="0"/>
              <a:t>Rationale for Modification</a:t>
            </a:r>
          </a:p>
          <a:p>
            <a:pPr marL="2171700" indent="-457200">
              <a:lnSpc>
                <a:spcPct val="100000"/>
              </a:lnSpc>
            </a:pPr>
            <a:r>
              <a:rPr lang="en-US" sz="3200" dirty="0"/>
              <a:t>Key Elements of Definition</a:t>
            </a:r>
          </a:p>
          <a:p>
            <a:pPr marL="2171700" indent="-457200">
              <a:lnSpc>
                <a:spcPct val="100000"/>
              </a:lnSpc>
            </a:pPr>
            <a:r>
              <a:rPr lang="en-US" sz="3200" dirty="0"/>
              <a:t>Impact on Practice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D50D1-B1B1-28C5-DDBA-502CDE2F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89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851F5EC-D193-82B2-A389-6AB8E682B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Part 3: Changes to USPAP—</a:t>
            </a:r>
            <a:br>
              <a:rPr lang="en-US" dirty="0"/>
            </a:br>
            <a:r>
              <a:rPr lang="en-US" dirty="0"/>
              <a:t>STANDARD RULES: “Sales and Other Transfers”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51BEB-30A1-0A54-FA04-08493E68CDD0}"/>
              </a:ext>
            </a:extLst>
          </p:cNvPr>
          <p:cNvSpPr txBox="1"/>
          <p:nvPr/>
        </p:nvSpPr>
        <p:spPr>
          <a:xfrm>
            <a:off x="104169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 47</a:t>
            </a:r>
          </a:p>
        </p:txBody>
      </p:sp>
    </p:spTree>
    <p:extLst>
      <p:ext uri="{BB962C8B-B14F-4D97-AF65-F5344CB8AC3E}">
        <p14:creationId xmlns:p14="http://schemas.microsoft.com/office/powerpoint/2010/main" val="238067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587B1-C98F-45B0-9212-B2465FB5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INTRODUCTIONS – Instructor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C6384-556A-40F2-89F9-AE354DAD8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300" y="1825625"/>
            <a:ext cx="9429090" cy="4351338"/>
          </a:xfrm>
        </p:spPr>
        <p:txBody>
          <a:bodyPr/>
          <a:lstStyle/>
          <a:p>
            <a:pPr>
              <a:spcBef>
                <a:spcPct val="75000"/>
              </a:spcBef>
              <a:buNone/>
              <a:defRPr/>
            </a:pPr>
            <a:r>
              <a:rPr lang="en-US" dirty="0">
                <a:cs typeface="Times New Roman" pitchFamily="18" charset="0"/>
              </a:rPr>
              <a:t>JoAnn Apostol</a:t>
            </a:r>
          </a:p>
          <a:p>
            <a:pPr>
              <a:spcBef>
                <a:spcPct val="40000"/>
              </a:spcBef>
              <a:buNone/>
              <a:defRPr/>
            </a:pPr>
            <a:r>
              <a:rPr lang="en-US" dirty="0">
                <a:cs typeface="Times New Roman" pitchFamily="18" charset="0"/>
              </a:rPr>
              <a:t>Deer Creek Appraisals</a:t>
            </a:r>
          </a:p>
          <a:p>
            <a:pPr>
              <a:spcBef>
                <a:spcPct val="40000"/>
              </a:spcBef>
              <a:buNone/>
              <a:defRPr/>
            </a:pPr>
            <a:r>
              <a:rPr lang="en-US" dirty="0">
                <a:cs typeface="Times New Roman" pitchFamily="18" charset="0"/>
              </a:rPr>
              <a:t>DeerCreekAppraisals@msn.com</a:t>
            </a:r>
          </a:p>
          <a:p>
            <a:pPr>
              <a:spcBef>
                <a:spcPct val="40000"/>
              </a:spcBef>
              <a:buNone/>
              <a:defRPr/>
            </a:pPr>
            <a:r>
              <a:rPr lang="en-US" dirty="0">
                <a:cs typeface="Times New Roman" pitchFamily="18" charset="0"/>
              </a:rPr>
              <a:t>Certified Residential Appraiser</a:t>
            </a:r>
          </a:p>
          <a:p>
            <a:pPr>
              <a:spcBef>
                <a:spcPct val="40000"/>
              </a:spcBef>
              <a:buNone/>
              <a:defRPr/>
            </a:pPr>
            <a:r>
              <a:rPr lang="en-US" dirty="0">
                <a:cs typeface="Times New Roman" pitchFamily="18" charset="0"/>
              </a:rPr>
              <a:t>AQB Certified USPAP Instructor</a:t>
            </a:r>
          </a:p>
          <a:p>
            <a:pPr>
              <a:spcBef>
                <a:spcPct val="40000"/>
              </a:spcBef>
              <a:buNone/>
              <a:defRPr/>
            </a:pPr>
            <a:r>
              <a:rPr lang="en-US" dirty="0">
                <a:cs typeface="Times New Roman" pitchFamily="18" charset="0"/>
              </a:rPr>
              <a:t>RMAA Board Member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92872-74BE-467A-916B-1BB50FF8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50A8-A433-48CC-B040-D6F669062CB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5497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city, mountain&#10;&#10;Description automatically generated">
            <a:extLst>
              <a:ext uri="{FF2B5EF4-FFF2-40B4-BE49-F238E27FC236}">
                <a16:creationId xmlns:a16="http://schemas.microsoft.com/office/drawing/2014/main" id="{294B22FE-C0C5-4F1B-BA9B-A9E466FA8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096000" y="-4140"/>
            <a:ext cx="6096000" cy="68580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3D990FF2-6BA3-0661-53A1-7A83B3D5D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90" y="2108956"/>
            <a:ext cx="5374377" cy="1204708"/>
          </a:xfrm>
        </p:spPr>
        <p:txBody>
          <a:bodyPr>
            <a:normAutofit/>
          </a:bodyPr>
          <a:lstStyle/>
          <a:p>
            <a:r>
              <a:rPr lang="en-US" dirty="0"/>
              <a:t>Minor Edits</a:t>
            </a:r>
          </a:p>
        </p:txBody>
      </p:sp>
    </p:spTree>
    <p:extLst>
      <p:ext uri="{BB962C8B-B14F-4D97-AF65-F5344CB8AC3E}">
        <p14:creationId xmlns:p14="http://schemas.microsoft.com/office/powerpoint/2010/main" val="181693221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D50D1-B1B1-28C5-DDBA-502CDE2F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91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851F5EC-D193-82B2-A389-6AB8E682B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Part 3: Changes to USPAP—</a:t>
            </a:r>
            <a:br>
              <a:rPr lang="en-US" dirty="0"/>
            </a:br>
            <a:r>
              <a:rPr lang="en-US" dirty="0"/>
              <a:t>Minor Edits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51BEB-30A1-0A54-FA04-08493E68CDD0}"/>
              </a:ext>
            </a:extLst>
          </p:cNvPr>
          <p:cNvSpPr txBox="1"/>
          <p:nvPr/>
        </p:nvSpPr>
        <p:spPr>
          <a:xfrm>
            <a:off x="104169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 48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088E5BF-0B79-D05C-2ED5-6F7E6C30F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963596"/>
              </p:ext>
            </p:extLst>
          </p:nvPr>
        </p:nvGraphicFramePr>
        <p:xfrm>
          <a:off x="1476375" y="3381375"/>
          <a:ext cx="9896475" cy="1441412"/>
        </p:xfrm>
        <a:graphic>
          <a:graphicData uri="http://schemas.openxmlformats.org/drawingml/2006/table">
            <a:tbl>
              <a:tblPr bandRow="1"/>
              <a:tblGrid>
                <a:gridCol w="5077121">
                  <a:extLst>
                    <a:ext uri="{9D8B030D-6E8A-4147-A177-3AD203B41FA5}">
                      <a16:colId xmlns:a16="http://schemas.microsoft.com/office/drawing/2014/main" val="712613596"/>
                    </a:ext>
                  </a:extLst>
                </a:gridCol>
                <a:gridCol w="4819354">
                  <a:extLst>
                    <a:ext uri="{9D8B030D-6E8A-4147-A177-3AD203B41FA5}">
                      <a16:colId xmlns:a16="http://schemas.microsoft.com/office/drawing/2014/main" val="544550665"/>
                    </a:ext>
                  </a:extLst>
                </a:gridCol>
              </a:tblGrid>
              <a:tr h="473788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Standards Rule 2-3(c)(ii)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3987" marR="173987" marT="2416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Standards Rule 8-3(c)(ii)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3987" marR="173987" marT="2416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65002"/>
                  </a:ext>
                </a:extLst>
              </a:tr>
              <a:tr h="48381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Standards Rule 4-3(c)(ii)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3987" marR="173987" marT="2416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Standards Rule 10-3(c)(ii)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3987" marR="173987" marT="2416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18302"/>
                  </a:ext>
                </a:extLst>
              </a:tr>
              <a:tr h="48381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Standards Rule 6-3(c)(ii)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3987" marR="173987" marT="2416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3987" marR="173987" marT="2416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73628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0DDCD1E-D7D5-B7A5-23DA-7460D94AE872}"/>
              </a:ext>
            </a:extLst>
          </p:cNvPr>
          <p:cNvSpPr txBox="1"/>
          <p:nvPr/>
        </p:nvSpPr>
        <p:spPr>
          <a:xfrm>
            <a:off x="933450" y="2058978"/>
            <a:ext cx="1043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Replacing the words “a summary” with “the description” in the </a:t>
            </a:r>
            <a:r>
              <a:rPr lang="en-US" sz="2800" b="1" u="sng" dirty="0"/>
              <a:t>Comment</a:t>
            </a:r>
            <a:r>
              <a:rPr lang="en-US" sz="2800" b="1" dirty="0"/>
              <a:t> in the certification requirements for:</a:t>
            </a:r>
          </a:p>
        </p:txBody>
      </p:sp>
    </p:spTree>
    <p:extLst>
      <p:ext uri="{BB962C8B-B14F-4D97-AF65-F5344CB8AC3E}">
        <p14:creationId xmlns:p14="http://schemas.microsoft.com/office/powerpoint/2010/main" val="175005828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A8FC6-A790-0900-7267-4B5F739A2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540" y="2549524"/>
            <a:ext cx="8049285" cy="2174875"/>
          </a:xfrm>
        </p:spPr>
        <p:txBody>
          <a:bodyPr>
            <a:normAutofit lnSpcReduction="10000"/>
          </a:bodyPr>
          <a:lstStyle/>
          <a:p>
            <a:pPr marL="1714500" indent="0">
              <a:lnSpc>
                <a:spcPct val="100000"/>
              </a:lnSpc>
              <a:buNone/>
            </a:pPr>
            <a:r>
              <a:rPr lang="en-US" sz="4100" b="1" dirty="0"/>
              <a:t>Change to STANDARD 6</a:t>
            </a:r>
          </a:p>
          <a:p>
            <a:pPr marL="2628900" lvl="1" indent="-457200">
              <a:lnSpc>
                <a:spcPct val="120000"/>
              </a:lnSpc>
            </a:pPr>
            <a:r>
              <a:rPr lang="en-US" sz="2800" dirty="0"/>
              <a:t>Adds </a:t>
            </a:r>
            <a:r>
              <a:rPr lang="en-US" sz="2800" b="1" dirty="0"/>
              <a:t>“in writing” </a:t>
            </a:r>
            <a:r>
              <a:rPr lang="en-US" sz="2800" dirty="0"/>
              <a:t>to clarify that oral report is not an option for Mass Appraisal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D50D1-B1B1-28C5-DDBA-502CDE2F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92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851F5EC-D193-82B2-A389-6AB8E682B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Part 3: Changes to USPAP—</a:t>
            </a:r>
            <a:br>
              <a:rPr lang="en-US" dirty="0"/>
            </a:br>
            <a:r>
              <a:rPr lang="en-US" dirty="0"/>
              <a:t>Minor Edits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51BEB-30A1-0A54-FA04-08493E68CDD0}"/>
              </a:ext>
            </a:extLst>
          </p:cNvPr>
          <p:cNvSpPr txBox="1"/>
          <p:nvPr/>
        </p:nvSpPr>
        <p:spPr>
          <a:xfrm>
            <a:off x="104169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 48</a:t>
            </a:r>
          </a:p>
        </p:txBody>
      </p:sp>
    </p:spTree>
    <p:extLst>
      <p:ext uri="{BB962C8B-B14F-4D97-AF65-F5344CB8AC3E}">
        <p14:creationId xmlns:p14="http://schemas.microsoft.com/office/powerpoint/2010/main" val="379205880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A8FC6-A790-0900-7267-4B5F739A2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2635249"/>
            <a:ext cx="9725025" cy="2174875"/>
          </a:xfrm>
        </p:spPr>
        <p:txBody>
          <a:bodyPr>
            <a:normAutofit/>
          </a:bodyPr>
          <a:lstStyle/>
          <a:p>
            <a:pPr marL="1714500" indent="0">
              <a:lnSpc>
                <a:spcPct val="100000"/>
              </a:lnSpc>
              <a:buNone/>
            </a:pPr>
            <a:r>
              <a:rPr lang="en-US" sz="4300" b="1" dirty="0"/>
              <a:t>Change to Standards Rule 8-2 </a:t>
            </a:r>
          </a:p>
          <a:p>
            <a:pPr marL="2628900" lvl="1" indent="-457200">
              <a:lnSpc>
                <a:spcPct val="120000"/>
              </a:lnSpc>
            </a:pPr>
            <a:r>
              <a:rPr lang="en-US" sz="3000" dirty="0"/>
              <a:t>Words added to make internally consistent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D50D1-B1B1-28C5-DDBA-502CDE2F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93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851F5EC-D193-82B2-A389-6AB8E682B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Part 3: Changes to USPAP—</a:t>
            </a:r>
            <a:br>
              <a:rPr lang="en-US" dirty="0"/>
            </a:br>
            <a:r>
              <a:rPr lang="en-US" dirty="0"/>
              <a:t>Minor Edits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51BEB-30A1-0A54-FA04-08493E68CDD0}"/>
              </a:ext>
            </a:extLst>
          </p:cNvPr>
          <p:cNvSpPr txBox="1"/>
          <p:nvPr/>
        </p:nvSpPr>
        <p:spPr>
          <a:xfrm>
            <a:off x="104169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 49</a:t>
            </a:r>
          </a:p>
        </p:txBody>
      </p:sp>
    </p:spTree>
    <p:extLst>
      <p:ext uri="{BB962C8B-B14F-4D97-AF65-F5344CB8AC3E}">
        <p14:creationId xmlns:p14="http://schemas.microsoft.com/office/powerpoint/2010/main" val="296389660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5C04D02-B6D4-007E-AC6B-74E723390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238" y="1194044"/>
            <a:ext cx="5958038" cy="268451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6000" kern="0" dirty="0">
                <a:latin typeface="Arial Narrow"/>
              </a:rPr>
              <a:t>Case Studies</a:t>
            </a:r>
            <a:br>
              <a:rPr lang="en-US" dirty="0">
                <a:latin typeface="Arial Narrow"/>
              </a:rPr>
            </a:br>
            <a:r>
              <a:rPr lang="en-US" sz="1800" dirty="0">
                <a:latin typeface="Arial Narrow"/>
              </a:rPr>
              <a:t>  </a:t>
            </a:r>
            <a:br>
              <a:rPr lang="en-US" dirty="0">
                <a:latin typeface="Arial Narrow"/>
              </a:rPr>
            </a:br>
            <a:endParaRPr lang="en-US" sz="2700" b="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90F9B1-3757-78BF-C73D-724C7CAD29AA}"/>
              </a:ext>
            </a:extLst>
          </p:cNvPr>
          <p:cNvSpPr txBox="1"/>
          <p:nvPr/>
        </p:nvSpPr>
        <p:spPr>
          <a:xfrm>
            <a:off x="1222408" y="1751799"/>
            <a:ext cx="2531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Part 4:</a:t>
            </a:r>
          </a:p>
        </p:txBody>
      </p:sp>
    </p:spTree>
    <p:extLst>
      <p:ext uri="{BB962C8B-B14F-4D97-AF65-F5344CB8AC3E}">
        <p14:creationId xmlns:p14="http://schemas.microsoft.com/office/powerpoint/2010/main" val="127731022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DE8ED6-EFE7-49EE-8A73-134AB2F9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 for Case Studies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97BE8F-38E3-4027-A91E-B7EFB8AAB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116" y="1825625"/>
            <a:ext cx="9334156" cy="4351338"/>
          </a:xfrm>
        </p:spPr>
        <p:txBody>
          <a:bodyPr>
            <a:normAutofit/>
          </a:bodyPr>
          <a:lstStyle/>
          <a:p>
            <a:r>
              <a:rPr lang="en-US" dirty="0"/>
              <a:t>Five case studies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Each case study contains intentionally vague background details</a:t>
            </a:r>
            <a:br>
              <a:rPr lang="en-US" dirty="0"/>
            </a:br>
            <a:endParaRPr lang="en-US" dirty="0"/>
          </a:p>
          <a:p>
            <a:r>
              <a:rPr lang="en-US" dirty="0"/>
              <a:t>Hint words provided to help find the solutions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966F5-D084-4B7F-9096-3BFC77D93C6A}"/>
              </a:ext>
            </a:extLst>
          </p:cNvPr>
          <p:cNvSpPr txBox="1"/>
          <p:nvPr/>
        </p:nvSpPr>
        <p:spPr>
          <a:xfrm>
            <a:off x="10416988" y="36512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 51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BE8DF4-59C7-2905-EB68-BA066A16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18650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DE8ED6-EFE7-49EE-8A73-134AB2F9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Procedures for Solving Case Studies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97BE8F-38E3-4027-A91E-B7EFB8AAB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070" y="1600200"/>
            <a:ext cx="9500320" cy="45767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In small groups search USPAP and the USPAP GRM to either:</a:t>
            </a:r>
          </a:p>
          <a:p>
            <a:pPr lvl="1"/>
            <a:r>
              <a:rPr lang="en-US" dirty="0"/>
              <a:t>Identify where to find information in the publications that </a:t>
            </a:r>
            <a:r>
              <a:rPr lang="en-US" b="1" dirty="0">
                <a:solidFill>
                  <a:schemeClr val="accent5"/>
                </a:solidFill>
              </a:rPr>
              <a:t>supports</a:t>
            </a:r>
            <a:r>
              <a:rPr lang="en-US" dirty="0"/>
              <a:t> the possible scenario </a:t>
            </a:r>
          </a:p>
          <a:p>
            <a:pPr marL="457200" lvl="1" indent="0">
              <a:buNone/>
            </a:pPr>
            <a:r>
              <a:rPr lang="en-US" dirty="0"/>
              <a:t>or</a:t>
            </a:r>
          </a:p>
          <a:p>
            <a:pPr lvl="1"/>
            <a:r>
              <a:rPr lang="en-US" dirty="0"/>
              <a:t>Identify where to find information in the USPAP publication that indicates the possible scenario is </a:t>
            </a:r>
            <a:r>
              <a:rPr lang="en-US" b="1" dirty="0">
                <a:solidFill>
                  <a:schemeClr val="accent5"/>
                </a:solidFill>
              </a:rPr>
              <a:t>incorrect</a:t>
            </a:r>
            <a:r>
              <a:rPr lang="en-US" dirty="0"/>
              <a:t> </a:t>
            </a:r>
          </a:p>
          <a:p>
            <a:pPr>
              <a:lnSpc>
                <a:spcPct val="110000"/>
              </a:lnSpc>
            </a:pPr>
            <a:r>
              <a:rPr lang="en-US" dirty="0"/>
              <a:t>Jot down assumptions and conclusions, relevant parts of USPAP and the guidance to support or refute the possible scenario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CA65A-D33C-4D01-8A8C-2B0D53E0D7CF}"/>
              </a:ext>
            </a:extLst>
          </p:cNvPr>
          <p:cNvSpPr txBox="1"/>
          <p:nvPr/>
        </p:nvSpPr>
        <p:spPr>
          <a:xfrm>
            <a:off x="104169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 51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713FEC-1525-8CCA-4254-8DF469D78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132987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652ABC-DF7A-4350-951C-310D9C572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8033"/>
            <a:ext cx="10515600" cy="1543050"/>
          </a:xfrm>
        </p:spPr>
        <p:txBody>
          <a:bodyPr/>
          <a:lstStyle/>
          <a:p>
            <a:r>
              <a:rPr lang="en-US" dirty="0"/>
              <a:t>Let’s Get Started!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A03DC8-89AB-4477-AF7A-C294AE2C2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9774" y="2223933"/>
            <a:ext cx="8773839" cy="185129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Read the background details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Locate evidence to support or refute these possible scenarios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Use the </a:t>
            </a:r>
            <a:r>
              <a:rPr lang="en-US" dirty="0"/>
              <a:t>Reference Index </a:t>
            </a:r>
            <a:r>
              <a:rPr lang="en-US" b="0" dirty="0"/>
              <a:t>to aid with your search</a:t>
            </a:r>
            <a:endParaRPr lang="en-US" b="0" i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47F697-3FDF-464E-94DA-493C595D39A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828800" y="4893260"/>
            <a:ext cx="8954812" cy="710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</a:rPr>
              <a:t>Use the USPAP publication that is current for the date you are taking this course.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A12C106-A081-43B8-8862-D064CAEDA9A1}"/>
              </a:ext>
            </a:extLst>
          </p:cNvPr>
          <p:cNvSpPr/>
          <p:nvPr/>
        </p:nvSpPr>
        <p:spPr>
          <a:xfrm>
            <a:off x="894947" y="4893260"/>
            <a:ext cx="817123" cy="8073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8255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9E5460B-69E4-4324-B13D-8F6E35B476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r="-50000"/>
          <a:stretch/>
        </p:blipFill>
        <p:spPr>
          <a:xfrm>
            <a:off x="609600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57798A6-5AD7-469B-B8C3-4732F45EF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 A: </a:t>
            </a:r>
            <a:br>
              <a:rPr lang="en-US" dirty="0"/>
            </a:br>
            <a:r>
              <a:rPr lang="en-US" dirty="0"/>
              <a:t>Oral Appraisal Reports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4985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DE8ED6-EFE7-49EE-8A73-134AB2F9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Case Study A: Oral Appraisal Reports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97BE8F-38E3-4027-A91E-B7EFB8AAB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350" y="2087217"/>
            <a:ext cx="9410040" cy="4089746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3200" b="1" dirty="0"/>
              <a:t>Hint words or phrases to search for: </a:t>
            </a:r>
          </a:p>
          <a:p>
            <a:pPr marL="457200" lvl="1" indent="0">
              <a:buNone/>
            </a:pPr>
            <a:endParaRPr lang="en-US" sz="3200" b="1" dirty="0"/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assignment results</a:t>
            </a:r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report</a:t>
            </a:r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oral report</a:t>
            </a:r>
          </a:p>
          <a:p>
            <a:pPr marL="1600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certification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12877-A778-42E9-8E1B-0D1613317C36}"/>
              </a:ext>
            </a:extLst>
          </p:cNvPr>
          <p:cNvSpPr txBox="1"/>
          <p:nvPr/>
        </p:nvSpPr>
        <p:spPr>
          <a:xfrm>
            <a:off x="10416988" y="36512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Page 52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F6D034-3BFE-9825-CD07-8FFDC609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1639816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F 1">
      <a:dk1>
        <a:srgbClr val="000000"/>
      </a:dk1>
      <a:lt1>
        <a:srgbClr val="FFFFFF"/>
      </a:lt1>
      <a:dk2>
        <a:srgbClr val="041E41"/>
      </a:dk2>
      <a:lt2>
        <a:srgbClr val="E7E6E6"/>
      </a:lt2>
      <a:accent1>
        <a:srgbClr val="041E41"/>
      </a:accent1>
      <a:accent2>
        <a:srgbClr val="B94700"/>
      </a:accent2>
      <a:accent3>
        <a:srgbClr val="EAAA00"/>
      </a:accent3>
      <a:accent4>
        <a:srgbClr val="5B6770"/>
      </a:accent4>
      <a:accent5>
        <a:srgbClr val="003C71"/>
      </a:accent5>
      <a:accent6>
        <a:srgbClr val="007CCE"/>
      </a:accent6>
      <a:hlink>
        <a:srgbClr val="0071CE"/>
      </a:hlink>
      <a:folHlink>
        <a:srgbClr val="B94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AB7427F440341BAEB6546A3A38D56" ma:contentTypeVersion="7" ma:contentTypeDescription="Create a new document." ma:contentTypeScope="" ma:versionID="50711cc365ba0048e1d1cf579f7f0885">
  <xsd:schema xmlns:xsd="http://www.w3.org/2001/XMLSchema" xmlns:xs="http://www.w3.org/2001/XMLSchema" xmlns:p="http://schemas.microsoft.com/office/2006/metadata/properties" xmlns:ns3="0882e617-3b0f-4135-9308-e7d64bf4592e" xmlns:ns4="94b300cc-701b-48ce-91bc-96bff2aefdb6" targetNamespace="http://schemas.microsoft.com/office/2006/metadata/properties" ma:root="true" ma:fieldsID="d379fe28500ce78845ab516626fbabd0" ns3:_="" ns4:_="">
    <xsd:import namespace="0882e617-3b0f-4135-9308-e7d64bf4592e"/>
    <xsd:import namespace="94b300cc-701b-48ce-91bc-96bff2aefd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82e617-3b0f-4135-9308-e7d64bf459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300cc-701b-48ce-91bc-96bff2aefd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A09CEF-2CDE-4DB4-9D03-AE58852D71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82e617-3b0f-4135-9308-e7d64bf4592e"/>
    <ds:schemaRef ds:uri="94b300cc-701b-48ce-91bc-96bff2aefd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B6B424-C04C-41D7-A326-940FFA6C79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1167B4-1370-4746-AC91-8B10FD17335E}">
  <ds:schemaRefs>
    <ds:schemaRef ds:uri="http://purl.org/dc/elements/1.1/"/>
    <ds:schemaRef ds:uri="http://purl.org/dc/terms/"/>
    <ds:schemaRef ds:uri="http://schemas.openxmlformats.org/package/2006/metadata/core-properties"/>
    <ds:schemaRef ds:uri="0882e617-3b0f-4135-9308-e7d64bf4592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94b300cc-701b-48ce-91bc-96bff2aefdb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34862</TotalTime>
  <Words>5134</Words>
  <Application>Microsoft Office PowerPoint</Application>
  <PresentationFormat>Widescreen</PresentationFormat>
  <Paragraphs>841</Paragraphs>
  <Slides>108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5" baseType="lpstr">
      <vt:lpstr>Arial</vt:lpstr>
      <vt:lpstr>Arial Narrow</vt:lpstr>
      <vt:lpstr>ArialMT</vt:lpstr>
      <vt:lpstr>Calibri</vt:lpstr>
      <vt:lpstr>System Font Regular</vt:lpstr>
      <vt:lpstr>Times New Roman</vt:lpstr>
      <vt:lpstr>Office Theme</vt:lpstr>
      <vt:lpstr>7-Hour National USPAP Update Course</vt:lpstr>
      <vt:lpstr>Welcome!</vt:lpstr>
      <vt:lpstr>Course  Schedule</vt:lpstr>
      <vt:lpstr>Course Design</vt:lpstr>
      <vt:lpstr>Course Objectives</vt:lpstr>
      <vt:lpstr>Required Course Materials</vt:lpstr>
      <vt:lpstr>Classroom/Attendance Guidelines</vt:lpstr>
      <vt:lpstr>General Information</vt:lpstr>
      <vt:lpstr>INTRODUCTIONS – Instructor</vt:lpstr>
      <vt:lpstr>The Importance  of Public Trust</vt:lpstr>
      <vt:lpstr>Before we begin…</vt:lpstr>
      <vt:lpstr>Before we begin…</vt:lpstr>
      <vt:lpstr>Changes to USPAP— ETHICS RULE     </vt:lpstr>
      <vt:lpstr>Summary of Changes</vt:lpstr>
      <vt:lpstr>Changes to ETHICS RULE</vt:lpstr>
      <vt:lpstr>Changes to ETHICS RULE</vt:lpstr>
      <vt:lpstr>Changes to ETHICS RULE</vt:lpstr>
      <vt:lpstr>Changes to ETHICS RULE</vt:lpstr>
      <vt:lpstr>Changes to ETHICS RULE</vt:lpstr>
      <vt:lpstr>PowerPoint Presentation</vt:lpstr>
      <vt:lpstr>PowerPoint Presentation</vt:lpstr>
      <vt:lpstr>Nondiscrimination Section</vt:lpstr>
      <vt:lpstr>Nondiscrimination Section</vt:lpstr>
      <vt:lpstr>Nondiscrimination Section</vt:lpstr>
      <vt:lpstr>Nondiscrimination Section</vt:lpstr>
      <vt:lpstr>Nondiscrimination Section</vt:lpstr>
      <vt:lpstr>Nondiscrimination Section</vt:lpstr>
      <vt:lpstr>Nondiscrimination Section</vt:lpstr>
      <vt:lpstr>Nondiscrimination Section</vt:lpstr>
      <vt:lpstr>Nondiscrimination Section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Review of the Rule</vt:lpstr>
      <vt:lpstr>PowerPoint Presentation</vt:lpstr>
      <vt:lpstr>Changes to  DEFINITIONS</vt:lpstr>
      <vt:lpstr>Part 3: Changes to USPAP—Definitions</vt:lpstr>
      <vt:lpstr>Retired Definitions</vt:lpstr>
      <vt:lpstr>Part 3: Changes to USPAP—Definitions</vt:lpstr>
      <vt:lpstr>Part 3: Changes to USPAP—Definitions</vt:lpstr>
      <vt:lpstr>Part 3: Changes to USPAP—Definitions</vt:lpstr>
      <vt:lpstr>Modified Definitions</vt:lpstr>
      <vt:lpstr>Part 3: Changes to USPAP—Definitions</vt:lpstr>
      <vt:lpstr>Part 3: Changes to USPAP—Definitions</vt:lpstr>
      <vt:lpstr>Part 3: Changes to USPAP—Definitions</vt:lpstr>
      <vt:lpstr>Part 3: Changes to USPAP—Definitions</vt:lpstr>
      <vt:lpstr>Part 3: Changes to USPAP—Definitions</vt:lpstr>
      <vt:lpstr>Part 3: Changes to USPAP—Definitions</vt:lpstr>
      <vt:lpstr>Changes to  Standard Rules:  “Sales and Other Transfers”</vt:lpstr>
      <vt:lpstr>Part 3: Changes to USPAP— STANDARD RULES: “Sales and Other Transfers”</vt:lpstr>
      <vt:lpstr>Part 3: Changes to USPAP— STANDARD RULES: “Sales and Other Transfers”</vt:lpstr>
      <vt:lpstr>Minor Edits</vt:lpstr>
      <vt:lpstr>Part 3: Changes to USPAP— Minor Edits</vt:lpstr>
      <vt:lpstr>Part 3: Changes to USPAP— Minor Edits</vt:lpstr>
      <vt:lpstr>Part 3: Changes to USPAP— Minor Edits</vt:lpstr>
      <vt:lpstr>Case Studies    </vt:lpstr>
      <vt:lpstr>Instructions for Case Studies</vt:lpstr>
      <vt:lpstr>Procedures for Solving Case Studies</vt:lpstr>
      <vt:lpstr>Let’s Get Started!</vt:lpstr>
      <vt:lpstr>Case Study A:  Oral Appraisal Reports  </vt:lpstr>
      <vt:lpstr>Case Study A: Oral Appraisal Reports</vt:lpstr>
      <vt:lpstr>Case Study B: Personal Inspection</vt:lpstr>
      <vt:lpstr>Case Study B: Personal Inspection</vt:lpstr>
      <vt:lpstr>Case Study C: Extraordinary Assumption</vt:lpstr>
      <vt:lpstr>Case Study C: Extraordinary Assumption</vt:lpstr>
      <vt:lpstr>Case Study D: Advocacy</vt:lpstr>
      <vt:lpstr>Case Study D: Advocacy</vt:lpstr>
      <vt:lpstr>Case Study D: Discounting</vt:lpstr>
      <vt:lpstr>Case Study E: Discounting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Missouri Appraisers  Advisory Council August 24, 2020</dc:title>
  <dc:creator>Lisa Desmarais</dc:creator>
  <cp:lastModifiedBy>JoAnn Apostol</cp:lastModifiedBy>
  <cp:revision>442</cp:revision>
  <cp:lastPrinted>2024-11-06T20:26:52Z</cp:lastPrinted>
  <dcterms:created xsi:type="dcterms:W3CDTF">2020-08-23T14:31:58Z</dcterms:created>
  <dcterms:modified xsi:type="dcterms:W3CDTF">2024-11-06T20:27:05Z</dcterms:modified>
</cp:coreProperties>
</file>